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1" r:id="rId6"/>
    <p:sldId id="262" r:id="rId7"/>
  </p:sldIdLst>
  <p:sldSz cx="12801600" cy="9601200" type="A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5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5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TER Gregory" initials="GC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955" autoAdjust="0"/>
  </p:normalViewPr>
  <p:slideViewPr>
    <p:cSldViewPr>
      <p:cViewPr>
        <p:scale>
          <a:sx n="75" d="100"/>
          <a:sy n="75" d="100"/>
        </p:scale>
        <p:origin x="-1686" y="-360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2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395" y="0"/>
            <a:ext cx="294962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r">
              <a:defRPr sz="1200"/>
            </a:lvl1pPr>
          </a:lstStyle>
          <a:p>
            <a:fld id="{38B7D8BB-CF6E-442C-A155-101C0169F0C5}" type="datetimeFigureOut">
              <a:rPr lang="en-GB" smtClean="0"/>
              <a:t>14/04/2014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302"/>
            <a:ext cx="294962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395" y="9445302"/>
            <a:ext cx="294962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r">
              <a:defRPr sz="1200"/>
            </a:lvl1pPr>
          </a:lstStyle>
          <a:p>
            <a:fld id="{1746EF8A-4920-4AFD-BFAD-5E205CD548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62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395" y="0"/>
            <a:ext cx="2949629" cy="497205"/>
          </a:xfrm>
          <a:prstGeom prst="rect">
            <a:avLst/>
          </a:prstGeom>
        </p:spPr>
        <p:txBody>
          <a:bodyPr vert="horz" lIns="91705" tIns="45853" rIns="91705" bIns="45853" rtlCol="0"/>
          <a:lstStyle>
            <a:lvl1pPr algn="r">
              <a:defRPr sz="1200"/>
            </a:lvl1pPr>
          </a:lstStyle>
          <a:p>
            <a:fld id="{9BCF1CC2-5100-40D0-B756-F646E5A1E120}" type="datetimeFigureOut">
              <a:rPr lang="en-GB" smtClean="0"/>
              <a:t>14/04/2014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05" tIns="45853" rIns="91705" bIns="4585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705" tIns="45853" rIns="91705" bIns="4585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302"/>
            <a:ext cx="294962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395" y="9445302"/>
            <a:ext cx="2949629" cy="497205"/>
          </a:xfrm>
          <a:prstGeom prst="rect">
            <a:avLst/>
          </a:prstGeom>
        </p:spPr>
        <p:txBody>
          <a:bodyPr vert="horz" lIns="91705" tIns="45853" rIns="91705" bIns="45853" rtlCol="0" anchor="b"/>
          <a:lstStyle>
            <a:lvl1pPr algn="r">
              <a:defRPr sz="1200"/>
            </a:lvl1pPr>
          </a:lstStyle>
          <a:p>
            <a:fld id="{8D6D50A9-4E78-42E1-829F-FD37DC782C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843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D50A9-4E78-42E1-829F-FD37DC782C4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756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D50A9-4E78-42E1-829F-FD37DC782C4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756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D50A9-4E78-42E1-829F-FD37DC782C4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7562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D50A9-4E78-42E1-829F-FD37DC782C4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7562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D50A9-4E78-42E1-829F-FD37DC782C4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7562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D50A9-4E78-42E1-829F-FD37DC782C4B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756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438" y="2982913"/>
            <a:ext cx="10880725" cy="2057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875" y="5440363"/>
            <a:ext cx="8959850" cy="24542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A5D31-E2BD-40FE-A42F-84768EF345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09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42B32-307D-421B-B3A1-1623FF5E7EF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58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82113" y="384175"/>
            <a:ext cx="2879725" cy="81930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9763" y="384175"/>
            <a:ext cx="8489950" cy="81930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948AD-7C08-440B-9960-5DA73B0734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8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C8042-52CB-4CD1-A50C-1A2D7BC244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64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238" y="6169025"/>
            <a:ext cx="10880725" cy="19081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238" y="4068763"/>
            <a:ext cx="10880725" cy="21002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2CFECC-E767-4104-A973-C3CF00688B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5493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763" y="2239963"/>
            <a:ext cx="5684837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7000" y="2239963"/>
            <a:ext cx="5684838" cy="633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24D2C-9D86-42A8-BCF7-75A5294528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175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763" y="2149475"/>
            <a:ext cx="5656262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763" y="3044825"/>
            <a:ext cx="5656262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02400" y="2149475"/>
            <a:ext cx="5659438" cy="895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02400" y="3044825"/>
            <a:ext cx="5659438" cy="5532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BBC0B-D8FE-4D72-AC38-BEF0267B61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37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33256-FDE8-475A-8022-F6E56B66FC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21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B30EA-049C-4CEA-AB6C-9E0730D9DBE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25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763" y="382588"/>
            <a:ext cx="4211637" cy="16271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5388" y="382588"/>
            <a:ext cx="7156450" cy="8194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9763" y="2009775"/>
            <a:ext cx="4211637" cy="65674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7C8F8-D387-43C1-AD88-D9B5C895EB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739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9838" y="6721475"/>
            <a:ext cx="7680325" cy="7921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09838" y="857250"/>
            <a:ext cx="7680325" cy="57610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09838" y="7513638"/>
            <a:ext cx="7680325" cy="1127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4D203-7AC8-4D61-8933-270FDBB16C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16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9763" y="384175"/>
            <a:ext cx="115220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9763" y="2239963"/>
            <a:ext cx="11522075" cy="633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9763" y="8743950"/>
            <a:ext cx="29876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>
            <a:lvl1pPr defTabSz="1279525">
              <a:defRPr sz="20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73563" y="8743950"/>
            <a:ext cx="40544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>
            <a:lvl1pPr algn="ctr" defTabSz="1279525">
              <a:defRPr sz="20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174163" y="8743950"/>
            <a:ext cx="2987675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8016" tIns="64008" rIns="128016" bIns="64008" numCol="1" anchor="t" anchorCtr="0" compatLnSpc="1">
            <a:prstTxWarp prst="textNoShape">
              <a:avLst/>
            </a:prstTxWarp>
          </a:bodyPr>
          <a:lstStyle>
            <a:lvl1pPr algn="r" defTabSz="1279525">
              <a:defRPr sz="2000"/>
            </a:lvl1pPr>
          </a:lstStyle>
          <a:p>
            <a:pPr>
              <a:defRPr/>
            </a:pPr>
            <a:fld id="{50D2E3E0-AE15-47F0-ACFF-3BB6C5CBCA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  <a:cs typeface="Arial" charset="0"/>
        </a:defRPr>
      </a:lvl2pPr>
      <a:lvl3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  <a:cs typeface="Arial" charset="0"/>
        </a:defRPr>
      </a:lvl3pPr>
      <a:lvl4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  <a:cs typeface="Arial" charset="0"/>
        </a:defRPr>
      </a:lvl4pPr>
      <a:lvl5pPr algn="ctr" defTabSz="1279525" rtl="0" eaLnBrk="0" fontAlgn="base" hangingPunct="0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  <a:cs typeface="Arial" charset="0"/>
        </a:defRPr>
      </a:lvl5pPr>
      <a:lvl6pPr marL="4572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  <a:cs typeface="Arial" charset="0"/>
        </a:defRPr>
      </a:lvl6pPr>
      <a:lvl7pPr marL="9144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1279525" rtl="0" fontAlgn="base">
        <a:spcBef>
          <a:spcPct val="0"/>
        </a:spcBef>
        <a:spcAft>
          <a:spcPct val="0"/>
        </a:spcAft>
        <a:defRPr sz="6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79425" indent="-479425" algn="l" defTabSz="1279525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  <a:ea typeface="+mn-ea"/>
          <a:cs typeface="+mn-cs"/>
        </a:defRPr>
      </a:lvl1pPr>
      <a:lvl2pPr marL="1039813" indent="-400050" algn="l" defTabSz="1279525" rtl="0" eaLnBrk="0" fontAlgn="base" hangingPunct="0">
        <a:spcBef>
          <a:spcPct val="20000"/>
        </a:spcBef>
        <a:spcAft>
          <a:spcPct val="0"/>
        </a:spcAft>
        <a:buChar char="–"/>
        <a:defRPr sz="3900">
          <a:solidFill>
            <a:schemeClr val="tx1"/>
          </a:solidFill>
          <a:latin typeface="+mn-lt"/>
          <a:cs typeface="+mn-cs"/>
        </a:defRPr>
      </a:lvl2pPr>
      <a:lvl3pPr marL="1600200" indent="-320675" algn="l" defTabSz="1279525" rtl="0" eaLnBrk="0" fontAlgn="base" hangingPunct="0">
        <a:spcBef>
          <a:spcPct val="20000"/>
        </a:spcBef>
        <a:spcAft>
          <a:spcPct val="0"/>
        </a:spcAft>
        <a:buChar char="•"/>
        <a:defRPr sz="3400">
          <a:solidFill>
            <a:schemeClr val="tx1"/>
          </a:solidFill>
          <a:latin typeface="+mn-lt"/>
          <a:cs typeface="+mn-cs"/>
        </a:defRPr>
      </a:lvl3pPr>
      <a:lvl4pPr marL="2239963" indent="-319088" algn="l" defTabSz="1279525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4pPr>
      <a:lvl5pPr marL="2879725" indent="-319088" algn="l" defTabSz="1279525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cs typeface="+mn-cs"/>
        </a:defRPr>
      </a:lvl5pPr>
      <a:lvl6pPr marL="33369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cs typeface="+mn-cs"/>
        </a:defRPr>
      </a:lvl6pPr>
      <a:lvl7pPr marL="37941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cs typeface="+mn-cs"/>
        </a:defRPr>
      </a:lvl7pPr>
      <a:lvl8pPr marL="42513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cs typeface="+mn-cs"/>
        </a:defRPr>
      </a:lvl8pPr>
      <a:lvl9pPr marL="4708525" indent="-319088" algn="l" defTabSz="1279525" rtl="0" fontAlgn="base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176" y="1200200"/>
            <a:ext cx="2533650" cy="3810000"/>
          </a:xfrm>
          <a:prstGeom prst="rect">
            <a:avLst/>
          </a:prstGeom>
        </p:spPr>
      </p:pic>
      <p:sp>
        <p:nvSpPr>
          <p:cNvPr id="2051" name="Line 156"/>
          <p:cNvSpPr>
            <a:spLocks noChangeShapeType="1"/>
          </p:cNvSpPr>
          <p:nvPr/>
        </p:nvSpPr>
        <p:spPr bwMode="auto">
          <a:xfrm>
            <a:off x="7535863" y="41878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5" name="Group 2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049910"/>
              </p:ext>
            </p:extLst>
          </p:nvPr>
        </p:nvGraphicFramePr>
        <p:xfrm>
          <a:off x="352128" y="408112"/>
          <a:ext cx="12099925" cy="8789098"/>
        </p:xfrm>
        <a:graphic>
          <a:graphicData uri="http://schemas.openxmlformats.org/drawingml/2006/table">
            <a:tbl>
              <a:tblPr/>
              <a:tblGrid>
                <a:gridCol w="3529012"/>
                <a:gridCol w="4032250"/>
                <a:gridCol w="4538663"/>
              </a:tblGrid>
              <a:tr h="5719762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David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Claimant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Tagline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“I want to claim money back quickly &amp; easily”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Goals: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To get work expenses refunded into his bank account as soon as possible to avoid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interest charges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on his credit card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To be able to claim expenses on his tablet/phone/laptop whilst on the move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For the system to be quick &amp; simple to use as he has a very busy schedule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Frustrations &amp; pain points: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Doesn’t use the system very often so finds it difficult to remember how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to use it</a:t>
                      </a:r>
                      <a:endParaRPr kumimoji="0" lang="en-GB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Trying to work out which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finance codes to use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Having to remember yet another password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Not being able to access the system whilst out &amp; about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2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Background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David has worked for the University for 10 years as a lecturer and researcher.  He’s an expert in his field and this work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regularly takes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him to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conferences and other research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centres. He often has time in airports or on the train when he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likes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to catch up on admin tasks via his tablet, phone or laptop.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How does David use 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MyExpenses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Submits expense claims for approval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Views the status of his claims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Prints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claims off for sending to Finance</a:t>
                      </a:r>
                      <a:endParaRPr kumimoji="0" lang="en-GB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66" name="Rectangle 181"/>
          <p:cNvSpPr>
            <a:spLocks noChangeArrowheads="1"/>
          </p:cNvSpPr>
          <p:nvPr/>
        </p:nvSpPr>
        <p:spPr bwMode="auto">
          <a:xfrm>
            <a:off x="0" y="7472363"/>
            <a:ext cx="2571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016" tIns="64008" rIns="128016" bIns="64008" anchor="ctr">
            <a:spAutoFit/>
          </a:bodyPr>
          <a:lstStyle>
            <a:lvl1pPr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634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36" y="1416224"/>
            <a:ext cx="3316688" cy="3384376"/>
          </a:xfrm>
          <a:prstGeom prst="rect">
            <a:avLst/>
          </a:prstGeom>
        </p:spPr>
      </p:pic>
      <p:sp>
        <p:nvSpPr>
          <p:cNvPr id="2051" name="Line 156"/>
          <p:cNvSpPr>
            <a:spLocks noChangeShapeType="1"/>
          </p:cNvSpPr>
          <p:nvPr/>
        </p:nvSpPr>
        <p:spPr bwMode="auto">
          <a:xfrm>
            <a:off x="7535863" y="41878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5" name="Group 2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948959"/>
              </p:ext>
            </p:extLst>
          </p:nvPr>
        </p:nvGraphicFramePr>
        <p:xfrm>
          <a:off x="352128" y="408112"/>
          <a:ext cx="12099925" cy="8662987"/>
        </p:xfrm>
        <a:graphic>
          <a:graphicData uri="http://schemas.openxmlformats.org/drawingml/2006/table">
            <a:tbl>
              <a:tblPr/>
              <a:tblGrid>
                <a:gridCol w="3529012"/>
                <a:gridCol w="4032250"/>
                <a:gridCol w="4538663"/>
              </a:tblGrid>
              <a:tr h="5719762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Mike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Approver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Tagline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“This statement sums me up, pretty much”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Goals: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To get his staff’s expense claims approved as soon as possible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Frustrations &amp; pain points: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List the key frustrations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2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Background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Mike is David’s line manager and is the head of the department.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How does Name use 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MyExpenses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Approving/rejecting 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claims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Returning claims to claimants for </a:t>
                      </a:r>
                      <a:r>
                        <a:rPr kumimoji="0" lang="en-GB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additional information</a:t>
                      </a:r>
                      <a:endParaRPr kumimoji="0" lang="en-GB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66" name="Rectangle 181"/>
          <p:cNvSpPr>
            <a:spLocks noChangeArrowheads="1"/>
          </p:cNvSpPr>
          <p:nvPr/>
        </p:nvSpPr>
        <p:spPr bwMode="auto">
          <a:xfrm>
            <a:off x="0" y="7472363"/>
            <a:ext cx="2571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016" tIns="64008" rIns="128016" bIns="64008" anchor="ctr">
            <a:spAutoFit/>
          </a:bodyPr>
          <a:lstStyle>
            <a:lvl1pPr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138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82" y="1344216"/>
            <a:ext cx="2394266" cy="3600400"/>
          </a:xfrm>
          <a:prstGeom prst="rect">
            <a:avLst/>
          </a:prstGeom>
        </p:spPr>
      </p:pic>
      <p:sp>
        <p:nvSpPr>
          <p:cNvPr id="2051" name="Line 156"/>
          <p:cNvSpPr>
            <a:spLocks noChangeShapeType="1"/>
          </p:cNvSpPr>
          <p:nvPr/>
        </p:nvSpPr>
        <p:spPr bwMode="auto">
          <a:xfrm>
            <a:off x="7535863" y="41878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5" name="Group 2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381838"/>
              </p:ext>
            </p:extLst>
          </p:nvPr>
        </p:nvGraphicFramePr>
        <p:xfrm>
          <a:off x="352128" y="408112"/>
          <a:ext cx="12099925" cy="8662987"/>
        </p:xfrm>
        <a:graphic>
          <a:graphicData uri="http://schemas.openxmlformats.org/drawingml/2006/table">
            <a:tbl>
              <a:tblPr/>
              <a:tblGrid>
                <a:gridCol w="3529012"/>
                <a:gridCol w="4032250"/>
                <a:gridCol w="4538663"/>
              </a:tblGrid>
              <a:tr h="5719762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Lorraine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Budget Holder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Tagline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“This statement sums me up, pretty much”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Goals: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List the key goals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Frustrations &amp; pain points: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List the key frustrations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2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Background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Jane is . . . . 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She’s responsible for managing the budget for her area and needs to know what will be charges to expect.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How does Name use 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MyExpenses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Viewing claims made against their budget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66" name="Rectangle 181"/>
          <p:cNvSpPr>
            <a:spLocks noChangeArrowheads="1"/>
          </p:cNvSpPr>
          <p:nvPr/>
        </p:nvSpPr>
        <p:spPr bwMode="auto">
          <a:xfrm>
            <a:off x="0" y="7472363"/>
            <a:ext cx="2571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016" tIns="64008" rIns="128016" bIns="64008" anchor="ctr">
            <a:spAutoFit/>
          </a:bodyPr>
          <a:lstStyle>
            <a:lvl1pPr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352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814" y="1350640"/>
            <a:ext cx="2437879" cy="3665984"/>
          </a:xfrm>
          <a:prstGeom prst="rect">
            <a:avLst/>
          </a:prstGeom>
        </p:spPr>
      </p:pic>
      <p:sp>
        <p:nvSpPr>
          <p:cNvPr id="2051" name="Line 156"/>
          <p:cNvSpPr>
            <a:spLocks noChangeShapeType="1"/>
          </p:cNvSpPr>
          <p:nvPr/>
        </p:nvSpPr>
        <p:spPr bwMode="auto">
          <a:xfrm>
            <a:off x="7535863" y="41878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5" name="Group 2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256680"/>
              </p:ext>
            </p:extLst>
          </p:nvPr>
        </p:nvGraphicFramePr>
        <p:xfrm>
          <a:off x="352128" y="408112"/>
          <a:ext cx="12099925" cy="8662987"/>
        </p:xfrm>
        <a:graphic>
          <a:graphicData uri="http://schemas.openxmlformats.org/drawingml/2006/table">
            <a:tbl>
              <a:tblPr/>
              <a:tblGrid>
                <a:gridCol w="3529012"/>
                <a:gridCol w="4032250"/>
                <a:gridCol w="4538663"/>
              </a:tblGrid>
              <a:tr h="5719762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Claire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Proxy-Claimant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Tagline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“This statement sums me up, pretty much”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Goals: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List the key goals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Frustrations &amp; pain points: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Can’t add new cost centres for their proxy</a:t>
                      </a:r>
                      <a:endParaRPr kumimoji="0" lang="en-GB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2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Background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Claire is a departmental administrator and sometime has to make expense claims on behalf of her manager.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How does Name use 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MyExpenses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Submitting claims on someone else’s behalf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Viewing the status of claims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Printing claims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66" name="Rectangle 181"/>
          <p:cNvSpPr>
            <a:spLocks noChangeArrowheads="1"/>
          </p:cNvSpPr>
          <p:nvPr/>
        </p:nvSpPr>
        <p:spPr bwMode="auto">
          <a:xfrm>
            <a:off x="0" y="7472363"/>
            <a:ext cx="2571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016" tIns="64008" rIns="128016" bIns="64008" anchor="ctr">
            <a:spAutoFit/>
          </a:bodyPr>
          <a:lstStyle>
            <a:lvl1pPr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490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176" y="1272208"/>
            <a:ext cx="2533650" cy="3810000"/>
          </a:xfrm>
          <a:prstGeom prst="rect">
            <a:avLst/>
          </a:prstGeom>
        </p:spPr>
      </p:pic>
      <p:sp>
        <p:nvSpPr>
          <p:cNvPr id="2051" name="Line 156"/>
          <p:cNvSpPr>
            <a:spLocks noChangeShapeType="1"/>
          </p:cNvSpPr>
          <p:nvPr/>
        </p:nvSpPr>
        <p:spPr bwMode="auto">
          <a:xfrm>
            <a:off x="7535863" y="41878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5" name="Group 2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573341"/>
              </p:ext>
            </p:extLst>
          </p:nvPr>
        </p:nvGraphicFramePr>
        <p:xfrm>
          <a:off x="352128" y="408112"/>
          <a:ext cx="12099925" cy="8662987"/>
        </p:xfrm>
        <a:graphic>
          <a:graphicData uri="http://schemas.openxmlformats.org/drawingml/2006/table">
            <a:tbl>
              <a:tblPr/>
              <a:tblGrid>
                <a:gridCol w="3529012"/>
                <a:gridCol w="4032250"/>
                <a:gridCol w="4538663"/>
              </a:tblGrid>
              <a:tr h="5719762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Jane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Accounts Payable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Tagline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“This statement sums me up, pretty much”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Goals: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List the key goals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Frustrations &amp; pain points: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List the key frustrations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2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Background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 couple of lines to add some flavour.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How does Name use 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MyExpenses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Sample audit check</a:t>
                      </a:r>
                      <a:endParaRPr kumimoji="0" lang="en-GB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66" name="Rectangle 181"/>
          <p:cNvSpPr>
            <a:spLocks noChangeArrowheads="1"/>
          </p:cNvSpPr>
          <p:nvPr/>
        </p:nvSpPr>
        <p:spPr bwMode="auto">
          <a:xfrm>
            <a:off x="0" y="7472363"/>
            <a:ext cx="2571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016" tIns="64008" rIns="128016" bIns="64008" anchor="ctr">
            <a:spAutoFit/>
          </a:bodyPr>
          <a:lstStyle>
            <a:lvl1pPr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787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168" y="1200200"/>
            <a:ext cx="2533650" cy="3810000"/>
          </a:xfrm>
          <a:prstGeom prst="rect">
            <a:avLst/>
          </a:prstGeom>
        </p:spPr>
      </p:pic>
      <p:sp>
        <p:nvSpPr>
          <p:cNvPr id="2051" name="Line 156"/>
          <p:cNvSpPr>
            <a:spLocks noChangeShapeType="1"/>
          </p:cNvSpPr>
          <p:nvPr/>
        </p:nvSpPr>
        <p:spPr bwMode="auto">
          <a:xfrm>
            <a:off x="7535863" y="4187825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255" name="Group 20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453248"/>
              </p:ext>
            </p:extLst>
          </p:nvPr>
        </p:nvGraphicFramePr>
        <p:xfrm>
          <a:off x="352128" y="408112"/>
          <a:ext cx="12099925" cy="8801481"/>
        </p:xfrm>
        <a:graphic>
          <a:graphicData uri="http://schemas.openxmlformats.org/drawingml/2006/table">
            <a:tbl>
              <a:tblPr/>
              <a:tblGrid>
                <a:gridCol w="3529012"/>
                <a:gridCol w="4032250"/>
                <a:gridCol w="4538663"/>
              </a:tblGrid>
              <a:tr h="5719762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Dave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FIS Support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Tagline</a:t>
                      </a: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: </a:t>
                      </a:r>
                      <a:r>
                        <a:rPr kumimoji="0" lang="en-GB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“Take away the mundane stuff so that I can concentrate on value-added tasks”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Goals: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For the data to flow into </a:t>
                      </a:r>
                      <a:r>
                        <a:rPr kumimoji="0" lang="en-GB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eFin</a:t>
                      </a: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 with no manual input other than by exception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For users to have the same password as for EASE so that they remember them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endParaRPr kumimoji="0" lang="en-GB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Frustrations &amp; pain points: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Running a manual interface everyday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Re-setting passwords as they’re different to EASE so users forget them and lock themselves out of the system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Setting up new cost centres even though they already exist in </a:t>
                      </a:r>
                      <a:r>
                        <a:rPr kumimoji="0" lang="en-GB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eFin</a:t>
                      </a:r>
                      <a:endParaRPr kumimoji="0" lang="en-GB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endParaRPr kumimoji="0" lang="en-GB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3225">
                <a:tc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Background</a:t>
                      </a:r>
                    </a:p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A couple of lines to add some flavour.</a:t>
                      </a: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How does Dave use </a:t>
                      </a:r>
                      <a:r>
                        <a:rPr kumimoji="0" lang="en-GB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MyExpenses</a:t>
                      </a: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?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Setting up new users</a:t>
                      </a:r>
                    </a:p>
                    <a:p>
                      <a:pPr marL="0" marR="0" lvl="0" indent="0" algn="l" defTabSz="1279525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Char char=""/>
                        <a:tabLst/>
                      </a:pPr>
                      <a:r>
                        <a:rPr kumimoji="0" lang="en-GB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Calibri" pitchFamily="34" charset="0"/>
                          <a:cs typeface="Times New Roman" pitchFamily="18" charset="0"/>
                        </a:rPr>
                        <a:t>Running reports against the data</a:t>
                      </a:r>
                      <a:endParaRPr kumimoji="0" lang="en-GB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28016" marR="128016" marT="64008" marB="64008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66" name="Rectangle 181"/>
          <p:cNvSpPr>
            <a:spLocks noChangeArrowheads="1"/>
          </p:cNvSpPr>
          <p:nvPr/>
        </p:nvSpPr>
        <p:spPr bwMode="auto">
          <a:xfrm>
            <a:off x="0" y="7472363"/>
            <a:ext cx="257175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8016" tIns="64008" rIns="128016" bIns="64008" anchor="ctr">
            <a:spAutoFit/>
          </a:bodyPr>
          <a:lstStyle>
            <a:lvl1pPr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1279525" eaLnBrk="0" hangingPunct="0"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1279525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24142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2795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590</Words>
  <Application>Microsoft Office PowerPoint</Application>
  <PresentationFormat>A3 Paper (297x420 mm)</PresentationFormat>
  <Paragraphs>207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Desktop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dnicholl</dc:creator>
  <cp:lastModifiedBy>NICHOLLS Dawn</cp:lastModifiedBy>
  <cp:revision>60</cp:revision>
  <cp:lastPrinted>2014-04-01T14:11:31Z</cp:lastPrinted>
  <dcterms:created xsi:type="dcterms:W3CDTF">2011-08-31T11:52:46Z</dcterms:created>
  <dcterms:modified xsi:type="dcterms:W3CDTF">2014-04-14T15:57:04Z</dcterms:modified>
</cp:coreProperties>
</file>