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9" r:id="rId5"/>
    <p:sldId id="258" r:id="rId6"/>
    <p:sldId id="272" r:id="rId7"/>
    <p:sldId id="273" r:id="rId8"/>
    <p:sldId id="261" r:id="rId9"/>
    <p:sldId id="262" r:id="rId10"/>
    <p:sldId id="263" r:id="rId11"/>
    <p:sldId id="264" r:id="rId12"/>
    <p:sldId id="265" r:id="rId13"/>
    <p:sldId id="266"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0" d="100"/>
          <a:sy n="80" d="100"/>
        </p:scale>
        <p:origin x="108" y="6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5" Type="http://schemas.openxmlformats.org/officeDocument/2006/relationships/chartUserShapes" Target="../drawings/drawing1.xml"/><Relationship Id="rId4"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262915355586211"/>
          <c:y val="0.13208021393212596"/>
          <c:w val="0.46964532610531023"/>
          <c:h val="0.82716375741324155"/>
        </c:manualLayout>
      </c:layout>
      <c:doughnutChart>
        <c:varyColors val="1"/>
        <c:ser>
          <c:idx val="0"/>
          <c:order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Sheet1!$A$21:$A$35</c:f>
              <c:strCache>
                <c:ptCount val="15"/>
                <c:pt idx="0">
                  <c:v>Business School</c:v>
                </c:pt>
                <c:pt idx="1">
                  <c:v>Deanery of Biomedical Sciences</c:v>
                </c:pt>
                <c:pt idx="2">
                  <c:v>Edinburgh Parallel Computing Centre</c:v>
                </c:pt>
                <c:pt idx="3">
                  <c:v>Institute for Energy Systems</c:v>
                </c:pt>
                <c:pt idx="4">
                  <c:v>Institute for Infrastructure and Environment</c:v>
                </c:pt>
                <c:pt idx="5">
                  <c:v>Institute of Cell Biology</c:v>
                </c:pt>
                <c:pt idx="6">
                  <c:v>School of Biological Sciences</c:v>
                </c:pt>
                <c:pt idx="7">
                  <c:v>Centre for Medical Informatics</c:v>
                </c:pt>
                <c:pt idx="8">
                  <c:v>Deanery of Molecular, Genetic and Population Health Sciences</c:v>
                </c:pt>
                <c:pt idx="9">
                  <c:v>School of Economics</c:v>
                </c:pt>
                <c:pt idx="10">
                  <c:v>School of Geosciences</c:v>
                </c:pt>
                <c:pt idx="11">
                  <c:v>School of Engineering</c:v>
                </c:pt>
                <c:pt idx="12">
                  <c:v>School of Mathematics</c:v>
                </c:pt>
                <c:pt idx="13">
                  <c:v>School of Physics and Astronomy</c:v>
                </c:pt>
                <c:pt idx="14">
                  <c:v>School of Informatics</c:v>
                </c:pt>
              </c:strCache>
            </c:strRef>
          </c:cat>
          <c:val>
            <c:numRef>
              <c:f>Sheet1!$B$21:$B$35</c:f>
            </c:numRef>
          </c:val>
          <c:extLst>
            <c:ext xmlns:c16="http://schemas.microsoft.com/office/drawing/2014/chart" uri="{C3380CC4-5D6E-409C-BE32-E72D297353CC}">
              <c16:uniqueId val="{00000000-DD03-413F-8B6E-0B927B37B928}"/>
            </c:ext>
          </c:extLst>
        </c:ser>
        <c:ser>
          <c:idx val="1"/>
          <c:order val="1"/>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Sheet1!$A$21:$A$35</c:f>
              <c:strCache>
                <c:ptCount val="15"/>
                <c:pt idx="0">
                  <c:v>Business School</c:v>
                </c:pt>
                <c:pt idx="1">
                  <c:v>Deanery of Biomedical Sciences</c:v>
                </c:pt>
                <c:pt idx="2">
                  <c:v>Edinburgh Parallel Computing Centre</c:v>
                </c:pt>
                <c:pt idx="3">
                  <c:v>Institute for Energy Systems</c:v>
                </c:pt>
                <c:pt idx="4">
                  <c:v>Institute for Infrastructure and Environment</c:v>
                </c:pt>
                <c:pt idx="5">
                  <c:v>Institute of Cell Biology</c:v>
                </c:pt>
                <c:pt idx="6">
                  <c:v>School of Biological Sciences</c:v>
                </c:pt>
                <c:pt idx="7">
                  <c:v>Centre for Medical Informatics</c:v>
                </c:pt>
                <c:pt idx="8">
                  <c:v>Deanery of Molecular, Genetic and Population Health Sciences</c:v>
                </c:pt>
                <c:pt idx="9">
                  <c:v>School of Economics</c:v>
                </c:pt>
                <c:pt idx="10">
                  <c:v>School of Geosciences</c:v>
                </c:pt>
                <c:pt idx="11">
                  <c:v>School of Engineering</c:v>
                </c:pt>
                <c:pt idx="12">
                  <c:v>School of Mathematics</c:v>
                </c:pt>
                <c:pt idx="13">
                  <c:v>School of Physics and Astronomy</c:v>
                </c:pt>
                <c:pt idx="14">
                  <c:v>School of Informatics</c:v>
                </c:pt>
              </c:strCache>
            </c:strRef>
          </c:cat>
          <c:val>
            <c:numRef>
              <c:f>Sheet1!$C$21:$C$35</c:f>
            </c:numRef>
          </c:val>
          <c:extLst>
            <c:ext xmlns:c16="http://schemas.microsoft.com/office/drawing/2014/chart" uri="{C3380CC4-5D6E-409C-BE32-E72D297353CC}">
              <c16:uniqueId val="{00000001-DD03-413F-8B6E-0B927B37B928}"/>
            </c:ext>
          </c:extLst>
        </c:ser>
        <c:ser>
          <c:idx val="2"/>
          <c:order val="2"/>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Sheet1!$A$21:$A$35</c:f>
              <c:strCache>
                <c:ptCount val="15"/>
                <c:pt idx="0">
                  <c:v>Business School</c:v>
                </c:pt>
                <c:pt idx="1">
                  <c:v>Deanery of Biomedical Sciences</c:v>
                </c:pt>
                <c:pt idx="2">
                  <c:v>Edinburgh Parallel Computing Centre</c:v>
                </c:pt>
                <c:pt idx="3">
                  <c:v>Institute for Energy Systems</c:v>
                </c:pt>
                <c:pt idx="4">
                  <c:v>Institute for Infrastructure and Environment</c:v>
                </c:pt>
                <c:pt idx="5">
                  <c:v>Institute of Cell Biology</c:v>
                </c:pt>
                <c:pt idx="6">
                  <c:v>School of Biological Sciences</c:v>
                </c:pt>
                <c:pt idx="7">
                  <c:v>Centre for Medical Informatics</c:v>
                </c:pt>
                <c:pt idx="8">
                  <c:v>Deanery of Molecular, Genetic and Population Health Sciences</c:v>
                </c:pt>
                <c:pt idx="9">
                  <c:v>School of Economics</c:v>
                </c:pt>
                <c:pt idx="10">
                  <c:v>School of Geosciences</c:v>
                </c:pt>
                <c:pt idx="11">
                  <c:v>School of Engineering</c:v>
                </c:pt>
                <c:pt idx="12">
                  <c:v>School of Mathematics</c:v>
                </c:pt>
                <c:pt idx="13">
                  <c:v>School of Physics and Astronomy</c:v>
                </c:pt>
                <c:pt idx="14">
                  <c:v>School of Informatics</c:v>
                </c:pt>
              </c:strCache>
            </c:strRef>
          </c:cat>
          <c:val>
            <c:numRef>
              <c:f>Sheet1!$D$21:$D$35</c:f>
            </c:numRef>
          </c:val>
          <c:extLst>
            <c:ext xmlns:c16="http://schemas.microsoft.com/office/drawing/2014/chart" uri="{C3380CC4-5D6E-409C-BE32-E72D297353CC}">
              <c16:uniqueId val="{00000002-DD03-413F-8B6E-0B927B37B928}"/>
            </c:ext>
          </c:extLst>
        </c:ser>
        <c:ser>
          <c:idx val="3"/>
          <c:order val="3"/>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Sheet1!$A$21:$A$35</c:f>
              <c:strCache>
                <c:ptCount val="15"/>
                <c:pt idx="0">
                  <c:v>Business School</c:v>
                </c:pt>
                <c:pt idx="1">
                  <c:v>Deanery of Biomedical Sciences</c:v>
                </c:pt>
                <c:pt idx="2">
                  <c:v>Edinburgh Parallel Computing Centre</c:v>
                </c:pt>
                <c:pt idx="3">
                  <c:v>Institute for Energy Systems</c:v>
                </c:pt>
                <c:pt idx="4">
                  <c:v>Institute for Infrastructure and Environment</c:v>
                </c:pt>
                <c:pt idx="5">
                  <c:v>Institute of Cell Biology</c:v>
                </c:pt>
                <c:pt idx="6">
                  <c:v>School of Biological Sciences</c:v>
                </c:pt>
                <c:pt idx="7">
                  <c:v>Centre for Medical Informatics</c:v>
                </c:pt>
                <c:pt idx="8">
                  <c:v>Deanery of Molecular, Genetic and Population Health Sciences</c:v>
                </c:pt>
                <c:pt idx="9">
                  <c:v>School of Economics</c:v>
                </c:pt>
                <c:pt idx="10">
                  <c:v>School of Geosciences</c:v>
                </c:pt>
                <c:pt idx="11">
                  <c:v>School of Engineering</c:v>
                </c:pt>
                <c:pt idx="12">
                  <c:v>School of Mathematics</c:v>
                </c:pt>
                <c:pt idx="13">
                  <c:v>School of Physics and Astronomy</c:v>
                </c:pt>
                <c:pt idx="14">
                  <c:v>School of Informatics</c:v>
                </c:pt>
              </c:strCache>
            </c:strRef>
          </c:cat>
          <c:val>
            <c:numRef>
              <c:f>Sheet1!$E$21:$E$35</c:f>
            </c:numRef>
          </c:val>
          <c:extLst>
            <c:ext xmlns:c16="http://schemas.microsoft.com/office/drawing/2014/chart" uri="{C3380CC4-5D6E-409C-BE32-E72D297353CC}">
              <c16:uniqueId val="{00000003-DD03-413F-8B6E-0B927B37B928}"/>
            </c:ext>
          </c:extLst>
        </c:ser>
        <c:ser>
          <c:idx val="4"/>
          <c:order val="4"/>
          <c:dPt>
            <c:idx val="0"/>
            <c:bubble3D val="0"/>
            <c:spPr>
              <a:gradFill>
                <a:gsLst>
                  <a:gs pos="100000">
                    <a:schemeClr val="accent1">
                      <a:lumMod val="60000"/>
                      <a:lumOff val="40000"/>
                    </a:schemeClr>
                  </a:gs>
                  <a:gs pos="0">
                    <a:schemeClr val="accent1"/>
                  </a:gs>
                </a:gsLst>
                <a:lin ang="5400000" scaled="0"/>
              </a:gradFill>
              <a:ln w="19050">
                <a:solidFill>
                  <a:schemeClr val="lt1"/>
                </a:solidFill>
              </a:ln>
              <a:effectLst/>
            </c:spPr>
            <c:extLst>
              <c:ext xmlns:c16="http://schemas.microsoft.com/office/drawing/2014/chart" uri="{C3380CC4-5D6E-409C-BE32-E72D297353CC}">
                <c16:uniqueId val="{00000005-DD03-413F-8B6E-0B927B37B928}"/>
              </c:ext>
            </c:extLst>
          </c:dPt>
          <c:dPt>
            <c:idx val="1"/>
            <c:bubble3D val="0"/>
            <c:spPr>
              <a:gradFill>
                <a:gsLst>
                  <a:gs pos="100000">
                    <a:schemeClr val="accent2">
                      <a:lumMod val="60000"/>
                      <a:lumOff val="40000"/>
                    </a:schemeClr>
                  </a:gs>
                  <a:gs pos="0">
                    <a:schemeClr val="accent2"/>
                  </a:gs>
                </a:gsLst>
                <a:lin ang="5400000" scaled="0"/>
              </a:gradFill>
              <a:ln w="19050">
                <a:solidFill>
                  <a:schemeClr val="lt1"/>
                </a:solidFill>
              </a:ln>
              <a:effectLst/>
            </c:spPr>
            <c:extLst>
              <c:ext xmlns:c16="http://schemas.microsoft.com/office/drawing/2014/chart" uri="{C3380CC4-5D6E-409C-BE32-E72D297353CC}">
                <c16:uniqueId val="{00000007-DD03-413F-8B6E-0B927B37B928}"/>
              </c:ext>
            </c:extLst>
          </c:dPt>
          <c:dPt>
            <c:idx val="2"/>
            <c:bubble3D val="0"/>
            <c:spPr>
              <a:gradFill>
                <a:gsLst>
                  <a:gs pos="100000">
                    <a:schemeClr val="accent3">
                      <a:lumMod val="60000"/>
                      <a:lumOff val="40000"/>
                    </a:schemeClr>
                  </a:gs>
                  <a:gs pos="0">
                    <a:schemeClr val="accent3"/>
                  </a:gs>
                </a:gsLst>
                <a:lin ang="5400000" scaled="0"/>
              </a:gradFill>
              <a:ln w="19050">
                <a:solidFill>
                  <a:schemeClr val="lt1"/>
                </a:solidFill>
              </a:ln>
              <a:effectLst/>
            </c:spPr>
            <c:extLst>
              <c:ext xmlns:c16="http://schemas.microsoft.com/office/drawing/2014/chart" uri="{C3380CC4-5D6E-409C-BE32-E72D297353CC}">
                <c16:uniqueId val="{00000009-DD03-413F-8B6E-0B927B37B928}"/>
              </c:ext>
            </c:extLst>
          </c:dPt>
          <c:dPt>
            <c:idx val="3"/>
            <c:bubble3D val="0"/>
            <c:spPr>
              <a:gradFill>
                <a:gsLst>
                  <a:gs pos="100000">
                    <a:schemeClr val="accent4">
                      <a:lumMod val="60000"/>
                      <a:lumOff val="40000"/>
                    </a:schemeClr>
                  </a:gs>
                  <a:gs pos="0">
                    <a:schemeClr val="accent4"/>
                  </a:gs>
                </a:gsLst>
                <a:lin ang="5400000" scaled="0"/>
              </a:gradFill>
              <a:ln w="19050">
                <a:solidFill>
                  <a:schemeClr val="lt1"/>
                </a:solidFill>
              </a:ln>
              <a:effectLst/>
            </c:spPr>
            <c:extLst>
              <c:ext xmlns:c16="http://schemas.microsoft.com/office/drawing/2014/chart" uri="{C3380CC4-5D6E-409C-BE32-E72D297353CC}">
                <c16:uniqueId val="{0000000B-DD03-413F-8B6E-0B927B37B928}"/>
              </c:ext>
            </c:extLst>
          </c:dPt>
          <c:dPt>
            <c:idx val="4"/>
            <c:bubble3D val="0"/>
            <c:spPr>
              <a:gradFill>
                <a:gsLst>
                  <a:gs pos="100000">
                    <a:schemeClr val="accent5">
                      <a:lumMod val="60000"/>
                      <a:lumOff val="40000"/>
                    </a:schemeClr>
                  </a:gs>
                  <a:gs pos="0">
                    <a:schemeClr val="accent5"/>
                  </a:gs>
                </a:gsLst>
                <a:lin ang="5400000" scaled="0"/>
              </a:gradFill>
              <a:ln w="19050">
                <a:solidFill>
                  <a:schemeClr val="lt1"/>
                </a:solidFill>
              </a:ln>
              <a:effectLst/>
            </c:spPr>
            <c:extLst>
              <c:ext xmlns:c16="http://schemas.microsoft.com/office/drawing/2014/chart" uri="{C3380CC4-5D6E-409C-BE32-E72D297353CC}">
                <c16:uniqueId val="{0000000D-DD03-413F-8B6E-0B927B37B928}"/>
              </c:ext>
            </c:extLst>
          </c:dPt>
          <c:dPt>
            <c:idx val="5"/>
            <c:bubble3D val="0"/>
            <c:spPr>
              <a:gradFill>
                <a:gsLst>
                  <a:gs pos="100000">
                    <a:schemeClr val="accent6">
                      <a:lumMod val="60000"/>
                      <a:lumOff val="40000"/>
                    </a:schemeClr>
                  </a:gs>
                  <a:gs pos="0">
                    <a:schemeClr val="accent6"/>
                  </a:gs>
                </a:gsLst>
                <a:lin ang="5400000" scaled="0"/>
              </a:gradFill>
              <a:ln w="19050">
                <a:solidFill>
                  <a:schemeClr val="lt1"/>
                </a:solidFill>
              </a:ln>
              <a:effectLst/>
            </c:spPr>
            <c:extLst>
              <c:ext xmlns:c16="http://schemas.microsoft.com/office/drawing/2014/chart" uri="{C3380CC4-5D6E-409C-BE32-E72D297353CC}">
                <c16:uniqueId val="{0000000F-DD03-413F-8B6E-0B927B37B928}"/>
              </c:ext>
            </c:extLst>
          </c:dPt>
          <c:dPt>
            <c:idx val="6"/>
            <c:bubble3D val="0"/>
            <c:spPr>
              <a:gradFill>
                <a:gsLst>
                  <a:gs pos="100000">
                    <a:schemeClr val="accent1">
                      <a:lumMod val="60000"/>
                      <a:lumMod val="60000"/>
                      <a:lumOff val="40000"/>
                    </a:schemeClr>
                  </a:gs>
                  <a:gs pos="0">
                    <a:schemeClr val="accent1">
                      <a:lumMod val="60000"/>
                    </a:schemeClr>
                  </a:gs>
                </a:gsLst>
                <a:lin ang="5400000" scaled="0"/>
              </a:gradFill>
              <a:ln w="19050">
                <a:solidFill>
                  <a:schemeClr val="lt1"/>
                </a:solidFill>
              </a:ln>
              <a:effectLst/>
            </c:spPr>
            <c:extLst>
              <c:ext xmlns:c16="http://schemas.microsoft.com/office/drawing/2014/chart" uri="{C3380CC4-5D6E-409C-BE32-E72D297353CC}">
                <c16:uniqueId val="{00000011-DD03-413F-8B6E-0B927B37B928}"/>
              </c:ext>
            </c:extLst>
          </c:dPt>
          <c:dPt>
            <c:idx val="7"/>
            <c:bubble3D val="0"/>
            <c:spPr>
              <a:gradFill>
                <a:gsLst>
                  <a:gs pos="100000">
                    <a:schemeClr val="accent2">
                      <a:lumMod val="60000"/>
                      <a:lumMod val="60000"/>
                      <a:lumOff val="40000"/>
                    </a:schemeClr>
                  </a:gs>
                  <a:gs pos="0">
                    <a:schemeClr val="accent2">
                      <a:lumMod val="60000"/>
                    </a:schemeClr>
                  </a:gs>
                </a:gsLst>
                <a:lin ang="5400000" scaled="0"/>
              </a:gradFill>
              <a:ln w="19050">
                <a:solidFill>
                  <a:schemeClr val="lt1"/>
                </a:solidFill>
              </a:ln>
              <a:effectLst/>
            </c:spPr>
            <c:extLst>
              <c:ext xmlns:c16="http://schemas.microsoft.com/office/drawing/2014/chart" uri="{C3380CC4-5D6E-409C-BE32-E72D297353CC}">
                <c16:uniqueId val="{00000013-DD03-413F-8B6E-0B927B37B928}"/>
              </c:ext>
            </c:extLst>
          </c:dPt>
          <c:dPt>
            <c:idx val="8"/>
            <c:bubble3D val="0"/>
            <c:spPr>
              <a:gradFill>
                <a:gsLst>
                  <a:gs pos="100000">
                    <a:schemeClr val="accent3">
                      <a:lumMod val="60000"/>
                      <a:lumMod val="60000"/>
                      <a:lumOff val="40000"/>
                    </a:schemeClr>
                  </a:gs>
                  <a:gs pos="0">
                    <a:schemeClr val="accent3">
                      <a:lumMod val="60000"/>
                    </a:schemeClr>
                  </a:gs>
                </a:gsLst>
                <a:lin ang="5400000" scaled="0"/>
              </a:gradFill>
              <a:ln w="19050">
                <a:solidFill>
                  <a:schemeClr val="lt1"/>
                </a:solidFill>
              </a:ln>
              <a:effectLst/>
            </c:spPr>
            <c:extLst>
              <c:ext xmlns:c16="http://schemas.microsoft.com/office/drawing/2014/chart" uri="{C3380CC4-5D6E-409C-BE32-E72D297353CC}">
                <c16:uniqueId val="{00000015-DD03-413F-8B6E-0B927B37B928}"/>
              </c:ext>
            </c:extLst>
          </c:dPt>
          <c:dPt>
            <c:idx val="9"/>
            <c:bubble3D val="0"/>
            <c:spPr>
              <a:gradFill>
                <a:gsLst>
                  <a:gs pos="100000">
                    <a:schemeClr val="accent4">
                      <a:lumMod val="60000"/>
                      <a:lumMod val="60000"/>
                      <a:lumOff val="40000"/>
                    </a:schemeClr>
                  </a:gs>
                  <a:gs pos="0">
                    <a:schemeClr val="accent4">
                      <a:lumMod val="60000"/>
                    </a:schemeClr>
                  </a:gs>
                </a:gsLst>
                <a:lin ang="5400000" scaled="0"/>
              </a:gradFill>
              <a:ln w="19050">
                <a:solidFill>
                  <a:schemeClr val="lt1"/>
                </a:solidFill>
              </a:ln>
              <a:effectLst/>
            </c:spPr>
            <c:extLst>
              <c:ext xmlns:c16="http://schemas.microsoft.com/office/drawing/2014/chart" uri="{C3380CC4-5D6E-409C-BE32-E72D297353CC}">
                <c16:uniqueId val="{00000017-DD03-413F-8B6E-0B927B37B928}"/>
              </c:ext>
            </c:extLst>
          </c:dPt>
          <c:dPt>
            <c:idx val="10"/>
            <c:bubble3D val="0"/>
            <c:spPr>
              <a:gradFill>
                <a:gsLst>
                  <a:gs pos="100000">
                    <a:schemeClr val="accent5">
                      <a:lumMod val="60000"/>
                      <a:lumMod val="60000"/>
                      <a:lumOff val="40000"/>
                    </a:schemeClr>
                  </a:gs>
                  <a:gs pos="0">
                    <a:schemeClr val="accent5">
                      <a:lumMod val="60000"/>
                    </a:schemeClr>
                  </a:gs>
                </a:gsLst>
                <a:lin ang="5400000" scaled="0"/>
              </a:gradFill>
              <a:ln w="19050">
                <a:solidFill>
                  <a:schemeClr val="lt1"/>
                </a:solidFill>
              </a:ln>
              <a:effectLst/>
            </c:spPr>
            <c:extLst>
              <c:ext xmlns:c16="http://schemas.microsoft.com/office/drawing/2014/chart" uri="{C3380CC4-5D6E-409C-BE32-E72D297353CC}">
                <c16:uniqueId val="{00000019-DD03-413F-8B6E-0B927B37B928}"/>
              </c:ext>
            </c:extLst>
          </c:dPt>
          <c:dPt>
            <c:idx val="11"/>
            <c:bubble3D val="0"/>
            <c:spPr>
              <a:gradFill>
                <a:gsLst>
                  <a:gs pos="100000">
                    <a:schemeClr val="accent6">
                      <a:lumMod val="60000"/>
                      <a:lumMod val="60000"/>
                      <a:lumOff val="40000"/>
                    </a:schemeClr>
                  </a:gs>
                  <a:gs pos="0">
                    <a:schemeClr val="accent6">
                      <a:lumMod val="60000"/>
                    </a:schemeClr>
                  </a:gs>
                </a:gsLst>
                <a:lin ang="5400000" scaled="0"/>
              </a:gradFill>
              <a:ln w="19050">
                <a:solidFill>
                  <a:schemeClr val="lt1"/>
                </a:solidFill>
              </a:ln>
              <a:effectLst/>
            </c:spPr>
            <c:extLst>
              <c:ext xmlns:c16="http://schemas.microsoft.com/office/drawing/2014/chart" uri="{C3380CC4-5D6E-409C-BE32-E72D297353CC}">
                <c16:uniqueId val="{0000001B-DD03-413F-8B6E-0B927B37B928}"/>
              </c:ext>
            </c:extLst>
          </c:dPt>
          <c:dPt>
            <c:idx val="12"/>
            <c:bubble3D val="0"/>
            <c:spPr>
              <a:gradFill>
                <a:gsLst>
                  <a:gs pos="100000">
                    <a:schemeClr val="accent1">
                      <a:lumMod val="80000"/>
                      <a:lumOff val="20000"/>
                      <a:lumMod val="60000"/>
                      <a:lumOff val="40000"/>
                    </a:schemeClr>
                  </a:gs>
                  <a:gs pos="0">
                    <a:schemeClr val="accent1">
                      <a:lumMod val="80000"/>
                      <a:lumOff val="20000"/>
                    </a:schemeClr>
                  </a:gs>
                </a:gsLst>
                <a:lin ang="5400000" scaled="0"/>
              </a:gradFill>
              <a:ln w="19050">
                <a:solidFill>
                  <a:schemeClr val="lt1"/>
                </a:solidFill>
              </a:ln>
              <a:effectLst/>
            </c:spPr>
            <c:extLst>
              <c:ext xmlns:c16="http://schemas.microsoft.com/office/drawing/2014/chart" uri="{C3380CC4-5D6E-409C-BE32-E72D297353CC}">
                <c16:uniqueId val="{0000001D-DD03-413F-8B6E-0B927B37B928}"/>
              </c:ext>
            </c:extLst>
          </c:dPt>
          <c:dPt>
            <c:idx val="13"/>
            <c:bubble3D val="0"/>
            <c:spPr>
              <a:gradFill>
                <a:gsLst>
                  <a:gs pos="100000">
                    <a:schemeClr val="accent2">
                      <a:lumMod val="80000"/>
                      <a:lumOff val="20000"/>
                      <a:lumMod val="60000"/>
                      <a:lumOff val="40000"/>
                    </a:schemeClr>
                  </a:gs>
                  <a:gs pos="0">
                    <a:schemeClr val="accent2">
                      <a:lumMod val="80000"/>
                      <a:lumOff val="20000"/>
                    </a:schemeClr>
                  </a:gs>
                </a:gsLst>
                <a:lin ang="5400000" scaled="0"/>
              </a:gradFill>
              <a:ln w="19050">
                <a:solidFill>
                  <a:schemeClr val="lt1"/>
                </a:solidFill>
              </a:ln>
              <a:effectLst/>
            </c:spPr>
            <c:extLst>
              <c:ext xmlns:c16="http://schemas.microsoft.com/office/drawing/2014/chart" uri="{C3380CC4-5D6E-409C-BE32-E72D297353CC}">
                <c16:uniqueId val="{0000001F-DD03-413F-8B6E-0B927B37B928}"/>
              </c:ext>
            </c:extLst>
          </c:dPt>
          <c:dPt>
            <c:idx val="14"/>
            <c:bubble3D val="0"/>
            <c:spPr>
              <a:gradFill>
                <a:gsLst>
                  <a:gs pos="100000">
                    <a:schemeClr val="accent3">
                      <a:lumMod val="80000"/>
                      <a:lumOff val="20000"/>
                      <a:lumMod val="60000"/>
                      <a:lumOff val="40000"/>
                    </a:schemeClr>
                  </a:gs>
                  <a:gs pos="0">
                    <a:schemeClr val="accent3">
                      <a:lumMod val="80000"/>
                      <a:lumOff val="20000"/>
                    </a:schemeClr>
                  </a:gs>
                </a:gsLst>
                <a:lin ang="5400000" scaled="0"/>
              </a:gradFill>
              <a:ln w="19050">
                <a:solidFill>
                  <a:schemeClr val="lt1"/>
                </a:solidFill>
              </a:ln>
              <a:effectLst/>
            </c:spPr>
            <c:extLst>
              <c:ext xmlns:c16="http://schemas.microsoft.com/office/drawing/2014/chart" uri="{C3380CC4-5D6E-409C-BE32-E72D297353CC}">
                <c16:uniqueId val="{00000021-DD03-413F-8B6E-0B927B37B928}"/>
              </c:ext>
            </c:extLst>
          </c:dPt>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Sheet1!$A$21:$A$35</c:f>
              <c:strCache>
                <c:ptCount val="15"/>
                <c:pt idx="0">
                  <c:v>Business School</c:v>
                </c:pt>
                <c:pt idx="1">
                  <c:v>Deanery of Biomedical Sciences</c:v>
                </c:pt>
                <c:pt idx="2">
                  <c:v>Edinburgh Parallel Computing Centre</c:v>
                </c:pt>
                <c:pt idx="3">
                  <c:v>Institute for Energy Systems</c:v>
                </c:pt>
                <c:pt idx="4">
                  <c:v>Institute for Infrastructure and Environment</c:v>
                </c:pt>
                <c:pt idx="5">
                  <c:v>Institute of Cell Biology</c:v>
                </c:pt>
                <c:pt idx="6">
                  <c:v>School of Biological Sciences</c:v>
                </c:pt>
                <c:pt idx="7">
                  <c:v>Centre for Medical Informatics</c:v>
                </c:pt>
                <c:pt idx="8">
                  <c:v>Deanery of Molecular, Genetic and Population Health Sciences</c:v>
                </c:pt>
                <c:pt idx="9">
                  <c:v>School of Economics</c:v>
                </c:pt>
                <c:pt idx="10">
                  <c:v>School of Geosciences</c:v>
                </c:pt>
                <c:pt idx="11">
                  <c:v>School of Engineering</c:v>
                </c:pt>
                <c:pt idx="12">
                  <c:v>School of Mathematics</c:v>
                </c:pt>
                <c:pt idx="13">
                  <c:v>School of Physics and Astronomy</c:v>
                </c:pt>
                <c:pt idx="14">
                  <c:v>School of Informatics</c:v>
                </c:pt>
              </c:strCache>
            </c:strRef>
          </c:cat>
          <c:val>
            <c:numRef>
              <c:f>Sheet1!$F$21:$F$35</c:f>
              <c:numCache>
                <c:formatCode>General</c:formatCode>
                <c:ptCount val="15"/>
                <c:pt idx="0">
                  <c:v>1</c:v>
                </c:pt>
                <c:pt idx="1">
                  <c:v>1</c:v>
                </c:pt>
                <c:pt idx="2">
                  <c:v>1</c:v>
                </c:pt>
                <c:pt idx="3">
                  <c:v>1</c:v>
                </c:pt>
                <c:pt idx="4">
                  <c:v>1</c:v>
                </c:pt>
                <c:pt idx="5">
                  <c:v>1</c:v>
                </c:pt>
                <c:pt idx="6">
                  <c:v>1</c:v>
                </c:pt>
                <c:pt idx="7">
                  <c:v>2</c:v>
                </c:pt>
                <c:pt idx="8">
                  <c:v>2</c:v>
                </c:pt>
                <c:pt idx="9">
                  <c:v>2</c:v>
                </c:pt>
                <c:pt idx="10">
                  <c:v>2</c:v>
                </c:pt>
                <c:pt idx="11">
                  <c:v>4</c:v>
                </c:pt>
                <c:pt idx="12">
                  <c:v>4</c:v>
                </c:pt>
                <c:pt idx="13">
                  <c:v>5</c:v>
                </c:pt>
                <c:pt idx="14">
                  <c:v>9</c:v>
                </c:pt>
              </c:numCache>
            </c:numRef>
          </c:val>
          <c:extLst>
            <c:ext xmlns:c16="http://schemas.microsoft.com/office/drawing/2014/chart" uri="{C3380CC4-5D6E-409C-BE32-E72D297353CC}">
              <c16:uniqueId val="{00000022-DD03-413F-8B6E-0B927B37B928}"/>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r"/>
      <c:legendEntry>
        <c:idx val="0"/>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2"/>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3"/>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4"/>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5"/>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6"/>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7"/>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8"/>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9"/>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0"/>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1"/>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2"/>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3"/>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egendEntry>
        <c:idx val="14"/>
        <c:txPr>
          <a:bodyPr rot="0" spcFirstLastPara="1" vertOverflow="ellipsis" vert="horz" wrap="square" anchor="ctr" anchorCtr="1"/>
          <a:lstStyle/>
          <a:p>
            <a:pPr>
              <a:defRPr sz="1100" b="0" i="0" u="none" strike="noStrike" kern="1200" baseline="0">
                <a:solidFill>
                  <a:schemeClr val="dk1">
                    <a:lumMod val="65000"/>
                    <a:lumOff val="35000"/>
                  </a:schemeClr>
                </a:solidFill>
                <a:latin typeface="+mn-lt"/>
                <a:ea typeface="+mn-ea"/>
                <a:cs typeface="+mn-cs"/>
              </a:defRPr>
            </a:pPr>
            <a:endParaRPr lang="en-US"/>
          </a:p>
        </c:txPr>
      </c:legendEntry>
      <c:layout>
        <c:manualLayout>
          <c:xMode val="edge"/>
          <c:yMode val="edge"/>
          <c:x val="0.61762784267792781"/>
          <c:y val="0.12553480035290104"/>
          <c:w val="0.31854371296371459"/>
          <c:h val="0.80435467305717223"/>
        </c:manualLayout>
      </c:layout>
      <c:overlay val="0"/>
      <c:spPr>
        <a:solidFill>
          <a:schemeClr val="lt1">
            <a:alpha val="50000"/>
          </a:schemeClr>
        </a:solidFill>
        <a:ln>
          <a:noFill/>
        </a:ln>
        <a:effectLst/>
      </c:spPr>
      <c:txPr>
        <a:bodyPr rot="0" spcFirstLastPara="1" vertOverflow="ellipsis" vert="horz" wrap="square" anchor="ctr" anchorCtr="1"/>
        <a:lstStyle/>
        <a:p>
          <a:pPr>
            <a:defRPr sz="900" b="0" i="0" u="none" strike="noStrike" kern="1200" baseline="0">
              <a:solidFill>
                <a:schemeClr val="dk1">
                  <a:lumMod val="65000"/>
                  <a:lumOff val="35000"/>
                </a:schemeClr>
              </a:solidFill>
              <a:latin typeface="+mn-lt"/>
              <a:ea typeface="+mn-ea"/>
              <a:cs typeface="+mn-cs"/>
            </a:defRPr>
          </a:pPr>
          <a:endParaRPr lang="en-US"/>
        </a:p>
      </c:txPr>
    </c:legend>
    <c:plotVisOnly val="1"/>
    <c:dispBlanksAs val="gap"/>
    <c:showDLblsOverMax val="0"/>
  </c:chart>
  <c:spPr>
    <a:pattFill prst="dkDnDiag">
      <a:fgClr>
        <a:schemeClr val="lt1"/>
      </a:fgClr>
      <a:bgClr>
        <a:schemeClr val="dk1">
          <a:lumMod val="10000"/>
          <a:lumOff val="90000"/>
        </a:schemeClr>
      </a:bgClr>
    </a:pattFill>
    <a:ln w="9525" cap="flat" cmpd="sng" algn="ctr">
      <a:solidFill>
        <a:schemeClr val="dk1">
          <a:lumMod val="15000"/>
          <a:lumOff val="85000"/>
        </a:schemeClr>
      </a:solidFill>
      <a:round/>
    </a:ln>
    <a:effectLst/>
  </c:spPr>
  <c:txPr>
    <a:bodyPr/>
    <a:lstStyle/>
    <a:p>
      <a:pPr>
        <a:defRPr/>
      </a:pPr>
      <a:endParaRPr lang="en-US"/>
    </a:p>
  </c:txPr>
  <c:externalData r:id="rId4">
    <c:autoUpdate val="0"/>
  </c:externalData>
  <c:userShapes r:id="rId5"/>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6">
  <cs:axisTitle>
    <cs:lnRef idx="0"/>
    <cs:fillRef idx="0"/>
    <cs:effectRef idx="0"/>
    <cs:fontRef idx="minor">
      <a:schemeClr val="dk1">
        <a:lumMod val="65000"/>
        <a:lumOff val="35000"/>
      </a:schemeClr>
    </cs:fontRef>
    <cs:defRPr sz="900" b="1" kern="1200"/>
  </cs:axisTitle>
  <cs:categoryAxis>
    <cs:lnRef idx="0"/>
    <cs:fillRef idx="0"/>
    <cs:effectRef idx="0"/>
    <cs:fontRef idx="minor">
      <a:schemeClr val="dk1">
        <a:lumMod val="65000"/>
        <a:lumOff val="35000"/>
      </a:schemeClr>
    </cs:fontRef>
    <cs:defRPr sz="900" kern="1200" cap="none" spc="0" normalizeH="0" baseline="0"/>
  </cs:categoryAxis>
  <cs:chartArea>
    <cs:lnRef idx="0"/>
    <cs:fillRef idx="0"/>
    <cs:effectRef idx="0"/>
    <cs:fontRef idx="minor">
      <a:schemeClr val="dk1"/>
    </cs:fontRef>
    <cs:spPr>
      <a:pattFill prst="dkDnDiag">
        <a:fgClr>
          <a:schemeClr val="lt1"/>
        </a:fgClr>
        <a:bgClr>
          <a:schemeClr val="dk1">
            <a:lumMod val="10000"/>
            <a:lumOff val="90000"/>
          </a:schemeClr>
        </a:bgClr>
      </a:pattFill>
      <a:ln w="9525" cap="flat" cmpd="sng" algn="ctr">
        <a:solidFill>
          <a:schemeClr val="dk1">
            <a:lumMod val="15000"/>
            <a:lumOff val="85000"/>
          </a:schemeClr>
        </a:solidFill>
        <a:round/>
      </a:ln>
    </cs:spPr>
    <cs:defRPr sz="900" kern="1200"/>
  </cs:chartArea>
  <cs:dataLabel>
    <cs:lnRef idx="0"/>
    <cs:fillRef idx="0"/>
    <cs:effectRef idx="0"/>
    <cs:fontRef idx="minor">
      <a:schemeClr val="dk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19050">
        <a:solidFill>
          <a:schemeClr val="lt1"/>
        </a:solidFill>
      </a:ln>
    </cs:spPr>
  </cs:dataPoint>
  <cs:dataPoint3D>
    <cs:lnRef idx="0"/>
    <cs:fillRef idx="0">
      <cs:styleClr val="auto"/>
    </cs:fillRef>
    <cs:effectRef idx="0"/>
    <cs:fontRef idx="minor">
      <a:schemeClr val="tx1"/>
    </cs:fontRef>
    <cs:spPr>
      <a:gradFill>
        <a:gsLst>
          <a:gs pos="100000">
            <a:schemeClr val="phClr">
              <a:lumMod val="60000"/>
              <a:lumOff val="40000"/>
            </a:schemeClr>
          </a:gs>
          <a:gs pos="0">
            <a:schemeClr val="phClr"/>
          </a:gs>
        </a:gsLst>
        <a:lin ang="5400000" scaled="0"/>
      </a:gradFill>
      <a:ln w="50800">
        <a:solidFill>
          <a:schemeClr val="lt1"/>
        </a:solidFill>
      </a:ln>
    </cs:spPr>
  </cs:dataPoint3D>
  <cs:dataPointLine>
    <cs:lnRef idx="0">
      <cs:styleClr val="auto"/>
    </cs:lnRef>
    <cs:fillRef idx="0"/>
    <cs:effectRef idx="0"/>
    <cs:fontRef idx="minor">
      <a:schemeClr val="dk1"/>
    </cs:fontRef>
    <cs:spPr>
      <a:ln w="22225" cap="rnd">
        <a:solidFill>
          <a:schemeClr val="phClr"/>
        </a:solidFill>
        <a:round/>
      </a:ln>
    </cs:spPr>
  </cs:dataPointLine>
  <cs:dataPointMarker>
    <cs:lnRef idx="0">
      <cs:styleClr val="auto"/>
    </cs:lnRef>
    <cs:fillRef idx="0">
      <cs:styleClr val="auto"/>
    </cs:fillRef>
    <cs:effectRef idx="0"/>
    <cs:fontRef idx="minor">
      <a:schemeClr val="dk1"/>
    </cs:fontRef>
    <cs:spPr>
      <a:solidFill>
        <a:schemeClr val="lt1"/>
      </a:solidFill>
      <a:ln w="15875">
        <a:solidFill>
          <a:schemeClr val="ph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ln w="9525" cap="flat" cmpd="sng" algn="ctr">
        <a:solidFill>
          <a:schemeClr val="dk1">
            <a:lumMod val="15000"/>
            <a:lumOff val="85000"/>
          </a:schemeClr>
        </a:solidFill>
        <a:round/>
      </a:ln>
    </cs:spPr>
    <cs:defRPr sz="800"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50000"/>
            <a:lumOff val="50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35000"/>
            <a:lumOff val="65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50000"/>
        </a:schemeClr>
      </a:solidFill>
    </cs:spPr>
    <cs:defRPr sz="900"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dk1">
        <a:lumMod val="65000"/>
        <a:lumOff val="35000"/>
      </a:schemeClr>
    </cs:fontRef>
    <cs:defRPr sz="900"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ajor">
      <a:schemeClr val="dk1">
        <a:lumMod val="50000"/>
        <a:lumOff val="50000"/>
      </a:schemeClr>
    </cs:fontRef>
    <cs:defRPr sz="1600" b="1" kern="1200" spc="0" normalizeH="0" baseline="0"/>
  </cs:title>
  <cs:trendline>
    <cs:lnRef idx="0">
      <cs:styleClr val="auto"/>
    </cs:lnRef>
    <cs:fillRef idx="0"/>
    <cs:effectRef idx="0"/>
    <cs:fontRef idx="minor">
      <a:schemeClr val="dk1"/>
    </cs:fontRef>
    <cs:spPr>
      <a:ln w="19050" cap="rnd">
        <a:solidFill>
          <a:schemeClr val="phClr"/>
        </a:solidFill>
      </a:ln>
    </cs:spPr>
  </cs:trendline>
  <cs:trendlineLabel>
    <cs:lnRef idx="0"/>
    <cs:fillRef idx="0"/>
    <cs:effectRef idx="0"/>
    <cs:fontRef idx="minor">
      <a:schemeClr val="dk1">
        <a:lumMod val="65000"/>
        <a:lumOff val="35000"/>
      </a:schemeClr>
    </cs:fontRef>
    <cs:defRPr sz="900" kern="1200"/>
  </cs:trendlineLabel>
  <cs:upBar>
    <cs:lnRef idx="0"/>
    <cs:fillRef idx="0"/>
    <cs:effectRef idx="0"/>
    <cs:fontRef idx="minor">
      <a:schemeClr val="dk1"/>
    </cs:fontRef>
    <cs:spPr>
      <a:solidFill>
        <a:schemeClr val="lt1"/>
      </a:solidFill>
      <a:ln w="9525" cap="flat" cmpd="sng" algn="ctr">
        <a:solidFill>
          <a:schemeClr val="dk1">
            <a:lumMod val="50000"/>
            <a:lumOff val="50000"/>
          </a:schemeClr>
        </a:solidFill>
        <a:round/>
      </a:ln>
    </cs:spPr>
  </cs:upBar>
  <cs:valueAxis>
    <cs:lnRef idx="0"/>
    <cs:fillRef idx="0"/>
    <cs:effectRef idx="0"/>
    <cs:fontRef idx="minor">
      <a:schemeClr val="dk1">
        <a:lumMod val="65000"/>
        <a:lumOff val="35000"/>
      </a:schemeClr>
    </cs:fontRef>
    <cs:defRPr sz="900" kern="1200"/>
  </cs:valueAxis>
  <cs:wall>
    <cs:lnRef idx="0"/>
    <cs:fillRef idx="0"/>
    <cs:effectRef idx="0"/>
    <cs:fontRef idx="minor">
      <a:schemeClr val="dk1"/>
    </cs:fontRef>
  </cs:wall>
</cs:chartStyle>
</file>

<file path=ppt/drawings/drawing1.xml><?xml version="1.0" encoding="utf-8"?>
<c:userShapes xmlns:c="http://schemas.openxmlformats.org/drawingml/2006/chart">
  <cdr:relSizeAnchor xmlns:cdr="http://schemas.openxmlformats.org/drawingml/2006/chartDrawing">
    <cdr:from>
      <cdr:x>0</cdr:x>
      <cdr:y>0.0147</cdr:y>
    </cdr:from>
    <cdr:to>
      <cdr:x>0.1688</cdr:x>
      <cdr:y>0.07793</cdr:y>
    </cdr:to>
    <cdr:sp macro="" textlink="">
      <cdr:nvSpPr>
        <cdr:cNvPr id="3" name="TextBox 13"/>
        <cdr:cNvSpPr txBox="1"/>
      </cdr:nvSpPr>
      <cdr:spPr>
        <a:xfrm xmlns:a="http://schemas.openxmlformats.org/drawingml/2006/main">
          <a:off x="0" y="80993"/>
          <a:ext cx="1628400" cy="348350"/>
        </a:xfrm>
        <a:prstGeom xmlns:a="http://schemas.openxmlformats.org/drawingml/2006/main" prst="rect">
          <a:avLst/>
        </a:prstGeom>
        <a:noFill xmlns:a="http://schemas.openxmlformats.org/drawingml/2006/main"/>
      </cdr:spPr>
      <cdr:txBody>
        <a:bodyPr xmlns:a="http://schemas.openxmlformats.org/drawingml/2006/main" wrap="non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GB" sz="1800" dirty="0" smtClean="0">
              <a:latin typeface="Lato-Regular"/>
            </a:rPr>
            <a:t>Schools Usage</a:t>
          </a:r>
          <a:endParaRPr lang="en-GB" sz="1800" dirty="0">
            <a:latin typeface="Lato-Regular"/>
          </a:endParaRP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5234DAB-52DC-4571-8333-F52CECAADAE3}" type="datetimeFigureOut">
              <a:rPr lang="en-GB" smtClean="0"/>
              <a:t>23/01/2019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2581278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234DAB-52DC-4571-8333-F52CECAADAE3}" type="datetimeFigureOut">
              <a:rPr lang="en-GB" smtClean="0"/>
              <a:t>23/01/2019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8951094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234DAB-52DC-4571-8333-F52CECAADAE3}" type="datetimeFigureOut">
              <a:rPr lang="en-GB" smtClean="0"/>
              <a:t>23/01/2019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2240159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5234DAB-52DC-4571-8333-F52CECAADAE3}" type="datetimeFigureOut">
              <a:rPr lang="en-GB" smtClean="0"/>
              <a:t>23/01/2019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4158673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5234DAB-52DC-4571-8333-F52CECAADAE3}" type="datetimeFigureOut">
              <a:rPr lang="en-GB" smtClean="0"/>
              <a:t>23/01/2019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36804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5234DAB-52DC-4571-8333-F52CECAADAE3}" type="datetimeFigureOut">
              <a:rPr lang="en-GB" smtClean="0"/>
              <a:t>23/01/2019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222818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5234DAB-52DC-4571-8333-F52CECAADAE3}" type="datetimeFigureOut">
              <a:rPr lang="en-GB" smtClean="0"/>
              <a:t>23/01/2019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262012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5234DAB-52DC-4571-8333-F52CECAADAE3}" type="datetimeFigureOut">
              <a:rPr lang="en-GB" smtClean="0"/>
              <a:t>23/01/2019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495299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234DAB-52DC-4571-8333-F52CECAADAE3}" type="datetimeFigureOut">
              <a:rPr lang="en-GB" smtClean="0"/>
              <a:t>23/01/2019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158735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234DAB-52DC-4571-8333-F52CECAADAE3}" type="datetimeFigureOut">
              <a:rPr lang="en-GB" smtClean="0"/>
              <a:t>23/01/2019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3189637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5234DAB-52DC-4571-8333-F52CECAADAE3}" type="datetimeFigureOut">
              <a:rPr lang="en-GB" smtClean="0"/>
              <a:t>23/01/2019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F7E892-FBC7-49E9-8B3C-2C17104BFCB6}" type="slidenum">
              <a:rPr lang="en-GB" smtClean="0"/>
              <a:t>‹#›</a:t>
            </a:fld>
            <a:endParaRPr lang="en-GB"/>
          </a:p>
        </p:txBody>
      </p:sp>
    </p:spTree>
    <p:extLst>
      <p:ext uri="{BB962C8B-B14F-4D97-AF65-F5344CB8AC3E}">
        <p14:creationId xmlns:p14="http://schemas.microsoft.com/office/powerpoint/2010/main" val="2618218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34DAB-52DC-4571-8333-F52CECAADAE3}" type="datetimeFigureOut">
              <a:rPr lang="en-GB" smtClean="0"/>
              <a:t>23/01/2019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F7E892-FBC7-49E9-8B3C-2C17104BFCB6}" type="slidenum">
              <a:rPr lang="en-GB" smtClean="0"/>
              <a:t>‹#›</a:t>
            </a:fld>
            <a:endParaRPr lang="en-GB"/>
          </a:p>
        </p:txBody>
      </p:sp>
    </p:spTree>
    <p:extLst>
      <p:ext uri="{BB962C8B-B14F-4D97-AF65-F5344CB8AC3E}">
        <p14:creationId xmlns:p14="http://schemas.microsoft.com/office/powerpoint/2010/main" val="23608105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Overleaf</a:t>
            </a:r>
            <a:endParaRPr lang="en-GB" dirty="0"/>
          </a:p>
        </p:txBody>
      </p:sp>
      <p:sp>
        <p:nvSpPr>
          <p:cNvPr id="3" name="Subtitle 2"/>
          <p:cNvSpPr>
            <a:spLocks noGrp="1"/>
          </p:cNvSpPr>
          <p:nvPr>
            <p:ph type="subTitle" idx="1"/>
          </p:nvPr>
        </p:nvSpPr>
        <p:spPr/>
        <p:txBody>
          <a:bodyPr/>
          <a:lstStyle/>
          <a:p>
            <a:r>
              <a:rPr lang="en-GB" dirty="0" smtClean="0"/>
              <a:t>Business Case</a:t>
            </a:r>
          </a:p>
          <a:p>
            <a:r>
              <a:rPr lang="en-GB" dirty="0" smtClean="0"/>
              <a:t>November 2018</a:t>
            </a:r>
          </a:p>
          <a:p>
            <a:endParaRPr lang="en-GB" dirty="0"/>
          </a:p>
        </p:txBody>
      </p:sp>
    </p:spTree>
    <p:extLst>
      <p:ext uri="{BB962C8B-B14F-4D97-AF65-F5344CB8AC3E}">
        <p14:creationId xmlns:p14="http://schemas.microsoft.com/office/powerpoint/2010/main" val="17274599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a:solidFill>
                  <a:schemeClr val="accent2">
                    <a:lumMod val="75000"/>
                  </a:schemeClr>
                </a:solidFill>
                <a:latin typeface="Arial" panose="020B0604020202020204" pitchFamily="34" charset="0"/>
                <a:cs typeface="Arial" panose="020B0604020202020204" pitchFamily="34" charset="0"/>
              </a:rPr>
              <a:t>Driver for Change– </a:t>
            </a:r>
            <a:r>
              <a:rPr lang="en-GB" sz="2000" dirty="0" smtClean="0">
                <a:solidFill>
                  <a:schemeClr val="accent2">
                    <a:lumMod val="75000"/>
                  </a:schemeClr>
                </a:solidFill>
                <a:latin typeface="Arial" panose="020B0604020202020204" pitchFamily="34" charset="0"/>
                <a:cs typeface="Arial" panose="020B0604020202020204" pitchFamily="34" charset="0"/>
              </a:rPr>
              <a:t>Technology</a:t>
            </a:r>
            <a:endParaRPr lang="en-GB" dirty="0"/>
          </a:p>
        </p:txBody>
      </p:sp>
      <p:sp>
        <p:nvSpPr>
          <p:cNvPr id="3" name="Content Placeholder 2"/>
          <p:cNvSpPr>
            <a:spLocks noGrp="1"/>
          </p:cNvSpPr>
          <p:nvPr>
            <p:ph idx="1"/>
          </p:nvPr>
        </p:nvSpPr>
        <p:spPr>
          <a:xfrm>
            <a:off x="838200" y="1825625"/>
            <a:ext cx="4912895" cy="4351338"/>
          </a:xfrm>
        </p:spPr>
        <p:txBody>
          <a:bodyPr>
            <a:normAutofit fontScale="92500"/>
          </a:bodyPr>
          <a:lstStyle/>
          <a:p>
            <a:pPr marL="263525" lvl="0" indent="-263525">
              <a:buClr>
                <a:srgbClr val="808080"/>
              </a:buClr>
            </a:pPr>
            <a:r>
              <a:rPr lang="en-GB" sz="2200" dirty="0">
                <a:solidFill>
                  <a:prstClr val="black">
                    <a:lumMod val="75000"/>
                    <a:lumOff val="25000"/>
                  </a:prstClr>
                </a:solidFill>
                <a:latin typeface="Arial" panose="020B0604020202020204" pitchFamily="34" charset="0"/>
                <a:cs typeface="Arial" panose="020B0604020202020204" pitchFamily="34" charset="0"/>
              </a:rPr>
              <a:t>A number of solutions in document preparation that are important not only in research but also in learning and teaching have recently been moved to a “cloud” based provision.</a:t>
            </a:r>
          </a:p>
          <a:p>
            <a:pPr marL="263525" lvl="0" indent="-263525">
              <a:buClr>
                <a:srgbClr val="808080"/>
              </a:buClr>
            </a:pPr>
            <a:r>
              <a:rPr lang="en-GB" sz="2200" dirty="0" smtClean="0">
                <a:solidFill>
                  <a:prstClr val="black">
                    <a:lumMod val="75000"/>
                    <a:lumOff val="25000"/>
                  </a:prstClr>
                </a:solidFill>
                <a:latin typeface="Arial" panose="020B0604020202020204" pitchFamily="34" charset="0"/>
                <a:cs typeface="Arial" panose="020B0604020202020204" pitchFamily="34" charset="0"/>
              </a:rPr>
              <a:t>Related technologies have been greatly improved in speed and efficiency, underpinned by the strengthening and proliferation of internet connectivity in and out of the work place</a:t>
            </a:r>
          </a:p>
          <a:p>
            <a:pPr marL="263525" lvl="0" indent="-263525">
              <a:buClr>
                <a:srgbClr val="808080"/>
              </a:buClr>
            </a:pPr>
            <a:r>
              <a:rPr lang="en-GB" sz="2200" dirty="0" smtClean="0">
                <a:solidFill>
                  <a:prstClr val="black">
                    <a:lumMod val="75000"/>
                    <a:lumOff val="25000"/>
                  </a:prstClr>
                </a:solidFill>
                <a:latin typeface="Arial" panose="020B0604020202020204" pitchFamily="34" charset="0"/>
                <a:cs typeface="Arial" panose="020B0604020202020204" pitchFamily="34" charset="0"/>
              </a:rPr>
              <a:t>There is now an expectation that all documents can be easily shared and collaborated on and this includes scientific writing</a:t>
            </a:r>
          </a:p>
          <a:p>
            <a:pPr marL="0" indent="0">
              <a:buNone/>
            </a:pPr>
            <a:endParaRPr lang="en-GB" dirty="0"/>
          </a:p>
        </p:txBody>
      </p:sp>
      <p:sp>
        <p:nvSpPr>
          <p:cNvPr id="4" name="Content Placeholder 2"/>
          <p:cNvSpPr txBox="1">
            <a:spLocks/>
          </p:cNvSpPr>
          <p:nvPr/>
        </p:nvSpPr>
        <p:spPr>
          <a:xfrm>
            <a:off x="5863389" y="1825625"/>
            <a:ext cx="4912895"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3525" lvl="0" indent="-263525">
              <a:buClr>
                <a:srgbClr val="808080"/>
              </a:buClr>
            </a:pPr>
            <a:r>
              <a:rPr lang="en-GB" sz="2000" dirty="0" smtClean="0">
                <a:solidFill>
                  <a:prstClr val="black">
                    <a:lumMod val="75000"/>
                    <a:lumOff val="25000"/>
                  </a:prstClr>
                </a:solidFill>
                <a:latin typeface="Arial" panose="020B0604020202020204" pitchFamily="34" charset="0"/>
                <a:cs typeface="Arial" panose="020B0604020202020204" pitchFamily="34" charset="0"/>
              </a:rPr>
              <a:t>Following and capitalising on this trend a cloud based </a:t>
            </a:r>
            <a:r>
              <a:rPr lang="en-GB" sz="2000" dirty="0" err="1" smtClean="0">
                <a:solidFill>
                  <a:prstClr val="black">
                    <a:lumMod val="75000"/>
                    <a:lumOff val="25000"/>
                  </a:prstClr>
                </a:solidFill>
                <a:latin typeface="Arial" panose="020B0604020202020204" pitchFamily="34" charset="0"/>
                <a:cs typeface="Arial" panose="020B0604020202020204" pitchFamily="34" charset="0"/>
              </a:rPr>
              <a:t>LaTex</a:t>
            </a:r>
            <a:r>
              <a:rPr lang="en-GB" sz="2000" dirty="0" smtClean="0">
                <a:solidFill>
                  <a:prstClr val="black">
                    <a:lumMod val="75000"/>
                    <a:lumOff val="25000"/>
                  </a:prstClr>
                </a:solidFill>
                <a:latin typeface="Arial" panose="020B0604020202020204" pitchFamily="34" charset="0"/>
                <a:cs typeface="Arial" panose="020B0604020202020204" pitchFamily="34" charset="0"/>
              </a:rPr>
              <a:t> authoring solution is rather timely and a useful advancement towards gaining efficiency in its use by researchers, educators and students.</a:t>
            </a:r>
          </a:p>
          <a:p>
            <a:pPr marL="263525" lvl="0" indent="-263525">
              <a:buClr>
                <a:srgbClr val="808080"/>
              </a:buClr>
            </a:pPr>
            <a:r>
              <a:rPr lang="en-GB" sz="2000" dirty="0" smtClean="0">
                <a:solidFill>
                  <a:prstClr val="black">
                    <a:lumMod val="75000"/>
                    <a:lumOff val="25000"/>
                  </a:prstClr>
                </a:solidFill>
                <a:latin typeface="Arial" panose="020B0604020202020204" pitchFamily="34" charset="0"/>
                <a:cs typeface="Arial" panose="020B0604020202020204" pitchFamily="34" charset="0"/>
              </a:rPr>
              <a:t>Developments in cloud technology now means that the whole scientific writing process can be brought into one connected place  - from idea, to writing, to review, to publication</a:t>
            </a:r>
          </a:p>
          <a:p>
            <a:pPr marL="0" indent="0">
              <a:buFont typeface="Arial" panose="020B0604020202020204" pitchFamily="34" charset="0"/>
              <a:buNone/>
            </a:pPr>
            <a:endParaRPr lang="en-GB" dirty="0"/>
          </a:p>
        </p:txBody>
      </p:sp>
    </p:spTree>
    <p:extLst>
      <p:ext uri="{BB962C8B-B14F-4D97-AF65-F5344CB8AC3E}">
        <p14:creationId xmlns:p14="http://schemas.microsoft.com/office/powerpoint/2010/main" val="994961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a:solidFill>
                  <a:schemeClr val="accent2">
                    <a:lumMod val="75000"/>
                  </a:schemeClr>
                </a:solidFill>
                <a:latin typeface="Arial" panose="020B0604020202020204" pitchFamily="34" charset="0"/>
                <a:cs typeface="Arial" panose="020B0604020202020204" pitchFamily="34" charset="0"/>
              </a:rPr>
              <a:t>Driver for Change– </a:t>
            </a:r>
            <a:r>
              <a:rPr lang="en-GB" sz="2000" dirty="0" smtClean="0">
                <a:solidFill>
                  <a:schemeClr val="accent2">
                    <a:lumMod val="75000"/>
                  </a:schemeClr>
                </a:solidFill>
                <a:latin typeface="Arial" panose="020B0604020202020204" pitchFamily="34" charset="0"/>
                <a:cs typeface="Arial" panose="020B0604020202020204" pitchFamily="34" charset="0"/>
              </a:rPr>
              <a:t>Operational</a:t>
            </a:r>
            <a:endParaRPr lang="en-GB" sz="2000" dirty="0"/>
          </a:p>
        </p:txBody>
      </p:sp>
      <p:sp>
        <p:nvSpPr>
          <p:cNvPr id="3" name="Content Placeholder 2"/>
          <p:cNvSpPr>
            <a:spLocks noGrp="1"/>
          </p:cNvSpPr>
          <p:nvPr>
            <p:ph idx="1"/>
          </p:nvPr>
        </p:nvSpPr>
        <p:spPr>
          <a:xfrm>
            <a:off x="838200" y="1825625"/>
            <a:ext cx="4600074" cy="4351338"/>
          </a:xfrm>
        </p:spPr>
        <p:txBody>
          <a:bodyPr>
            <a:normAutofit fontScale="92500" lnSpcReduction="20000"/>
          </a:bodyPr>
          <a:lstStyle/>
          <a:p>
            <a:pPr marL="263525" indent="-263525">
              <a:buClr>
                <a:schemeClr val="tx1"/>
              </a:buClr>
            </a:pPr>
            <a:r>
              <a:rPr lang="en-GB" sz="2200" dirty="0" smtClean="0">
                <a:latin typeface="Arial" panose="020B0604020202020204" pitchFamily="34" charset="0"/>
                <a:cs typeface="Arial" panose="020B0604020202020204" pitchFamily="34" charset="0"/>
              </a:rPr>
              <a:t>Collaboration in research is key for success and up to now the process of collaboration in preparing the final dissemination outputs with </a:t>
            </a:r>
            <a:r>
              <a:rPr lang="en-GB" sz="2200" dirty="0" err="1" smtClean="0">
                <a:latin typeface="Arial" panose="020B0604020202020204" pitchFamily="34" charset="0"/>
                <a:cs typeface="Arial" panose="020B0604020202020204" pitchFamily="34" charset="0"/>
              </a:rPr>
              <a:t>LaTeX</a:t>
            </a:r>
            <a:r>
              <a:rPr lang="en-GB" sz="2200" dirty="0" smtClean="0">
                <a:latin typeface="Arial" panose="020B0604020202020204" pitchFamily="34" charset="0"/>
                <a:cs typeface="Arial" panose="020B0604020202020204" pitchFamily="34" charset="0"/>
              </a:rPr>
              <a:t> was not simple</a:t>
            </a:r>
          </a:p>
          <a:p>
            <a:pPr marL="263525" indent="-263525">
              <a:buClr>
                <a:schemeClr val="tx1"/>
              </a:buClr>
            </a:pPr>
            <a:r>
              <a:rPr lang="en-GB" sz="2200" dirty="0" smtClean="0">
                <a:latin typeface="Arial" panose="020B0604020202020204" pitchFamily="34" charset="0"/>
                <a:cs typeface="Arial" panose="020B0604020202020204" pitchFamily="34" charset="0"/>
              </a:rPr>
              <a:t>Overleaf allows for effective collaboration in </a:t>
            </a:r>
            <a:r>
              <a:rPr lang="en-GB" sz="2200" dirty="0" err="1" smtClean="0">
                <a:latin typeface="Arial" panose="020B0604020202020204" pitchFamily="34" charset="0"/>
                <a:cs typeface="Arial" panose="020B0604020202020204" pitchFamily="34" charset="0"/>
              </a:rPr>
              <a:t>LaTex</a:t>
            </a:r>
            <a:r>
              <a:rPr lang="en-GB" sz="2200" dirty="0" smtClean="0">
                <a:latin typeface="Arial" panose="020B0604020202020204" pitchFamily="34" charset="0"/>
                <a:cs typeface="Arial" panose="020B0604020202020204" pitchFamily="34" charset="0"/>
              </a:rPr>
              <a:t> based documents (papers, reports, etc.) and brings great efficiencies in the process, saving a great amount of time and effort in reviewing and finalising outputs</a:t>
            </a:r>
          </a:p>
          <a:p>
            <a:pPr marL="263525" indent="-263525">
              <a:buClr>
                <a:schemeClr val="tx1"/>
              </a:buClr>
            </a:pPr>
            <a:r>
              <a:rPr lang="en-GB" sz="2200" dirty="0" smtClean="0">
                <a:latin typeface="Arial" panose="020B0604020202020204" pitchFamily="34" charset="0"/>
                <a:cs typeface="Arial" panose="020B0604020202020204" pitchFamily="34" charset="0"/>
              </a:rPr>
              <a:t>Introducing such a solution provides efficiencies in collaboration for research dissemination, theses and report generation (taught MSc, final year projects, PhD theses)</a:t>
            </a:r>
          </a:p>
          <a:p>
            <a:endParaRPr lang="en-GB" dirty="0"/>
          </a:p>
        </p:txBody>
      </p:sp>
      <p:sp>
        <p:nvSpPr>
          <p:cNvPr id="4" name="Content Placeholder 2"/>
          <p:cNvSpPr txBox="1">
            <a:spLocks/>
          </p:cNvSpPr>
          <p:nvPr/>
        </p:nvSpPr>
        <p:spPr>
          <a:xfrm>
            <a:off x="6096000" y="1699545"/>
            <a:ext cx="4600074" cy="4351338"/>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63525" indent="-263525">
              <a:buClr>
                <a:schemeClr val="tx1"/>
              </a:buClr>
            </a:pPr>
            <a:r>
              <a:rPr lang="en-GB" sz="2200" dirty="0" smtClean="0">
                <a:latin typeface="Arial" panose="020B0604020202020204" pitchFamily="34" charset="0"/>
                <a:cs typeface="Arial" panose="020B0604020202020204" pitchFamily="34" charset="0"/>
              </a:rPr>
              <a:t>Such a tool has the capacity to streamline the reviewing and support of PhD and MSc students when writing their theses and reports </a:t>
            </a:r>
          </a:p>
          <a:p>
            <a:pPr marL="263525" indent="-263525">
              <a:buClr>
                <a:schemeClr val="tx1"/>
              </a:buClr>
            </a:pPr>
            <a:r>
              <a:rPr lang="en-GB" sz="2200" dirty="0" smtClean="0">
                <a:latin typeface="Arial" panose="020B0604020202020204" pitchFamily="34" charset="0"/>
                <a:cs typeface="Arial" panose="020B0604020202020204" pitchFamily="34" charset="0"/>
              </a:rPr>
              <a:t>Supervisors and other research collaborators could be easily involved in concurrent reviewing shortening the cycle of review and final document preparation and submission significantly</a:t>
            </a:r>
          </a:p>
          <a:p>
            <a:pPr marL="263525" indent="-263525">
              <a:buClr>
                <a:schemeClr val="tx1"/>
              </a:buClr>
            </a:pPr>
            <a:r>
              <a:rPr lang="en-GB" sz="2200" dirty="0" smtClean="0">
                <a:latin typeface="Arial" panose="020B0604020202020204" pitchFamily="34" charset="0"/>
                <a:cs typeface="Arial" panose="020B0604020202020204" pitchFamily="34" charset="0"/>
              </a:rPr>
              <a:t>Importantly, it would also allow for seamless collaboration with researchers within but crucially from outside the University</a:t>
            </a:r>
          </a:p>
          <a:p>
            <a:endParaRPr lang="en-GB" dirty="0"/>
          </a:p>
        </p:txBody>
      </p:sp>
    </p:spTree>
    <p:extLst>
      <p:ext uri="{BB962C8B-B14F-4D97-AF65-F5344CB8AC3E}">
        <p14:creationId xmlns:p14="http://schemas.microsoft.com/office/powerpoint/2010/main" val="41581711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a:solidFill>
                  <a:schemeClr val="accent2">
                    <a:lumMod val="75000"/>
                  </a:schemeClr>
                </a:solidFill>
                <a:latin typeface="Arial" panose="020B0604020202020204" pitchFamily="34" charset="0"/>
                <a:cs typeface="Arial" panose="020B0604020202020204" pitchFamily="34" charset="0"/>
              </a:rPr>
              <a:t>Driver for Change– </a:t>
            </a:r>
            <a:r>
              <a:rPr lang="en-GB" sz="2000" dirty="0" smtClean="0">
                <a:solidFill>
                  <a:schemeClr val="accent2">
                    <a:lumMod val="75000"/>
                  </a:schemeClr>
                </a:solidFill>
                <a:latin typeface="Arial" panose="020B0604020202020204" pitchFamily="34" charset="0"/>
                <a:cs typeface="Arial" panose="020B0604020202020204" pitchFamily="34" charset="0"/>
              </a:rPr>
              <a:t>Quality</a:t>
            </a:r>
            <a:endParaRPr lang="en-GB" sz="2000" dirty="0"/>
          </a:p>
        </p:txBody>
      </p:sp>
      <p:sp>
        <p:nvSpPr>
          <p:cNvPr id="3" name="Content Placeholder 2"/>
          <p:cNvSpPr>
            <a:spLocks noGrp="1"/>
          </p:cNvSpPr>
          <p:nvPr>
            <p:ph idx="1"/>
          </p:nvPr>
        </p:nvSpPr>
        <p:spPr>
          <a:xfrm>
            <a:off x="838200" y="1825625"/>
            <a:ext cx="4203032" cy="4351338"/>
          </a:xfrm>
        </p:spPr>
        <p:txBody>
          <a:bodyPr>
            <a:normAutofit fontScale="77500" lnSpcReduction="20000"/>
          </a:bodyPr>
          <a:lstStyle/>
          <a:p>
            <a:pPr marL="182563" indent="-182563">
              <a:buClr>
                <a:schemeClr val="tx1"/>
              </a:buClr>
            </a:pPr>
            <a:r>
              <a:rPr lang="en-GB" sz="2200" dirty="0" smtClean="0">
                <a:latin typeface="Arial" panose="020B0604020202020204" pitchFamily="34" charset="0"/>
                <a:cs typeface="Arial" panose="020B0604020202020204" pitchFamily="34" charset="0"/>
              </a:rPr>
              <a:t>There is potential in more widely adoption in teaching and specifically in exam preparation where </a:t>
            </a:r>
            <a:r>
              <a:rPr lang="en-GB" sz="2200" dirty="0" err="1" smtClean="0">
                <a:latin typeface="Arial" panose="020B0604020202020204" pitchFamily="34" charset="0"/>
                <a:cs typeface="Arial" panose="020B0604020202020204" pitchFamily="34" charset="0"/>
              </a:rPr>
              <a:t>LaTeX</a:t>
            </a:r>
            <a:r>
              <a:rPr lang="en-GB" sz="2200" dirty="0" smtClean="0">
                <a:latin typeface="Arial" panose="020B0604020202020204" pitchFamily="34" charset="0"/>
                <a:cs typeface="Arial" panose="020B0604020202020204" pitchFamily="34" charset="0"/>
              </a:rPr>
              <a:t> can be used more consistently to avoid issues in papers containing significant mathematical and technical content where often work processing based solutions can potentially create problems (e.g. consistency in treating mathematical symbols</a:t>
            </a:r>
          </a:p>
          <a:p>
            <a:pPr marL="182563" indent="-182563">
              <a:buClr>
                <a:schemeClr val="tx1"/>
              </a:buClr>
            </a:pPr>
            <a:endParaRPr lang="en-GB" sz="2200" dirty="0">
              <a:latin typeface="Arial" panose="020B0604020202020204" pitchFamily="34" charset="0"/>
              <a:cs typeface="Arial" panose="020B0604020202020204" pitchFamily="34" charset="0"/>
            </a:endParaRPr>
          </a:p>
          <a:p>
            <a:pPr marL="182563" indent="-182563">
              <a:buClr>
                <a:schemeClr val="tx1"/>
              </a:buClr>
            </a:pPr>
            <a:r>
              <a:rPr lang="en-GB" sz="2200" dirty="0" smtClean="0">
                <a:latin typeface="Arial" panose="020B0604020202020204" pitchFamily="34" charset="0"/>
                <a:cs typeface="Arial" panose="020B0604020202020204" pitchFamily="34" charset="0"/>
              </a:rPr>
              <a:t>A cloud based solution for </a:t>
            </a:r>
            <a:r>
              <a:rPr lang="en-GB" sz="2200" dirty="0" err="1" smtClean="0">
                <a:latin typeface="Arial" panose="020B0604020202020204" pitchFamily="34" charset="0"/>
                <a:cs typeface="Arial" panose="020B0604020202020204" pitchFamily="34" charset="0"/>
              </a:rPr>
              <a:t>LaTex</a:t>
            </a:r>
            <a:r>
              <a:rPr lang="en-GB" sz="2200" dirty="0" smtClean="0">
                <a:latin typeface="Arial" panose="020B0604020202020204" pitchFamily="34" charset="0"/>
                <a:cs typeface="Arial" panose="020B0604020202020204" pitchFamily="34" charset="0"/>
              </a:rPr>
              <a:t>, as provided by Overleaf, does not fix a specific problem as </a:t>
            </a:r>
            <a:r>
              <a:rPr lang="en-GB" sz="2400" dirty="0" smtClean="0">
                <a:latin typeface="Arial" panose="020B0604020202020204" pitchFamily="34" charset="0"/>
                <a:cs typeface="Arial" panose="020B0604020202020204" pitchFamily="34" charset="0"/>
              </a:rPr>
              <a:t>one</a:t>
            </a:r>
            <a:r>
              <a:rPr lang="en-GB" sz="2200" dirty="0" smtClean="0">
                <a:latin typeface="Arial" panose="020B0604020202020204" pitchFamily="34" charset="0"/>
                <a:cs typeface="Arial" panose="020B0604020202020204" pitchFamily="34" charset="0"/>
              </a:rPr>
              <a:t> can still use traditional methods of emailing PDFs for commenting and editing but it introduces significant efficiencies by eliminating this laborious and error prone process.</a:t>
            </a:r>
          </a:p>
          <a:p>
            <a:endParaRPr lang="en-GB" dirty="0"/>
          </a:p>
        </p:txBody>
      </p:sp>
      <p:sp>
        <p:nvSpPr>
          <p:cNvPr id="4" name="Content Placeholder 2"/>
          <p:cNvSpPr txBox="1">
            <a:spLocks/>
          </p:cNvSpPr>
          <p:nvPr/>
        </p:nvSpPr>
        <p:spPr>
          <a:xfrm>
            <a:off x="5935580" y="1825625"/>
            <a:ext cx="4616115" cy="351639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182563" indent="-182563">
              <a:buClr>
                <a:schemeClr val="tx1"/>
              </a:buClr>
            </a:pPr>
            <a:r>
              <a:rPr lang="en-GB" sz="2000" dirty="0" smtClean="0">
                <a:latin typeface="Arial" panose="020B0604020202020204" pitchFamily="34" charset="0"/>
                <a:cs typeface="Arial" panose="020B0604020202020204" pitchFamily="34" charset="0"/>
              </a:rPr>
              <a:t>A simple comparison could be made with the similar ability and efficiency in using standard word processing flows for tracking edits, changes and comments in word processing based documents (e.g. Word). Similarly, having a master copy of your work always backed up in the cloud minimises the risk of erasing important work by mistake</a:t>
            </a:r>
            <a:endParaRPr lang="en-GB"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11754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a:solidFill>
                  <a:schemeClr val="accent2">
                    <a:lumMod val="75000"/>
                  </a:schemeClr>
                </a:solidFill>
                <a:latin typeface="Arial" panose="020B0604020202020204" pitchFamily="34" charset="0"/>
                <a:cs typeface="Arial" panose="020B0604020202020204" pitchFamily="34" charset="0"/>
              </a:rPr>
              <a:t>Driver for Change– </a:t>
            </a:r>
            <a:r>
              <a:rPr lang="en-GB" sz="2000" dirty="0" smtClean="0">
                <a:solidFill>
                  <a:schemeClr val="accent2">
                    <a:lumMod val="75000"/>
                  </a:schemeClr>
                </a:solidFill>
                <a:latin typeface="Arial" panose="020B0604020202020204" pitchFamily="34" charset="0"/>
                <a:cs typeface="Arial" panose="020B0604020202020204" pitchFamily="34" charset="0"/>
              </a:rPr>
              <a:t>Competition</a:t>
            </a:r>
            <a:endParaRPr lang="en-GB" sz="2000" dirty="0"/>
          </a:p>
        </p:txBody>
      </p:sp>
      <p:sp>
        <p:nvSpPr>
          <p:cNvPr id="3" name="Content Placeholder 2"/>
          <p:cNvSpPr>
            <a:spLocks noGrp="1"/>
          </p:cNvSpPr>
          <p:nvPr>
            <p:ph idx="1"/>
          </p:nvPr>
        </p:nvSpPr>
        <p:spPr>
          <a:xfrm>
            <a:off x="934452" y="1690688"/>
            <a:ext cx="10515600" cy="4351338"/>
          </a:xfrm>
        </p:spPr>
        <p:txBody>
          <a:bodyPr/>
          <a:lstStyle/>
          <a:p>
            <a:pPr marL="0" indent="0">
              <a:buNone/>
            </a:pPr>
            <a:r>
              <a:rPr lang="en-GB" sz="2000" dirty="0" smtClean="0">
                <a:latin typeface="Arial" panose="020B0604020202020204" pitchFamily="34" charset="0"/>
                <a:cs typeface="Arial" panose="020B0604020202020204" pitchFamily="34" charset="0"/>
              </a:rPr>
              <a:t>A good number of our comparator Universities already support such a solution  and Edinburgh University should be amongst those institutions.</a:t>
            </a:r>
          </a:p>
          <a:p>
            <a:pPr marL="0" indent="0">
              <a:buNone/>
            </a:pPr>
            <a:endParaRPr lang="en-GB" dirty="0"/>
          </a:p>
        </p:txBody>
      </p:sp>
      <p:pic>
        <p:nvPicPr>
          <p:cNvPr id="4" name="Picture 3"/>
          <p:cNvPicPr>
            <a:picLocks noChangeAspect="1"/>
          </p:cNvPicPr>
          <p:nvPr/>
        </p:nvPicPr>
        <p:blipFill rotWithShape="1">
          <a:blip r:embed="rId2"/>
          <a:srcRect l="4664" t="9980" r="4653" b="3479"/>
          <a:stretch/>
        </p:blipFill>
        <p:spPr>
          <a:xfrm>
            <a:off x="1073426" y="2484559"/>
            <a:ext cx="1598212" cy="1582309"/>
          </a:xfrm>
          <a:prstGeom prst="rect">
            <a:avLst/>
          </a:prstGeom>
        </p:spPr>
      </p:pic>
      <p:pic>
        <p:nvPicPr>
          <p:cNvPr id="5" name="Picture 4"/>
          <p:cNvPicPr>
            <a:picLocks noChangeAspect="1"/>
          </p:cNvPicPr>
          <p:nvPr/>
        </p:nvPicPr>
        <p:blipFill rotWithShape="1">
          <a:blip r:embed="rId3"/>
          <a:srcRect t="23014" b="13290"/>
          <a:stretch/>
        </p:blipFill>
        <p:spPr>
          <a:xfrm>
            <a:off x="2810612" y="2725006"/>
            <a:ext cx="2828925" cy="1105231"/>
          </a:xfrm>
          <a:prstGeom prst="rect">
            <a:avLst/>
          </a:prstGeom>
        </p:spPr>
      </p:pic>
      <p:pic>
        <p:nvPicPr>
          <p:cNvPr id="6" name="Picture 5"/>
          <p:cNvPicPr>
            <a:picLocks noChangeAspect="1"/>
          </p:cNvPicPr>
          <p:nvPr/>
        </p:nvPicPr>
        <p:blipFill>
          <a:blip r:embed="rId4"/>
          <a:stretch>
            <a:fillRect/>
          </a:stretch>
        </p:blipFill>
        <p:spPr>
          <a:xfrm>
            <a:off x="9040529" y="2583863"/>
            <a:ext cx="2847975" cy="942975"/>
          </a:xfrm>
          <a:prstGeom prst="rect">
            <a:avLst/>
          </a:prstGeom>
        </p:spPr>
      </p:pic>
      <p:pic>
        <p:nvPicPr>
          <p:cNvPr id="7" name="Picture 6"/>
          <p:cNvPicPr>
            <a:picLocks noChangeAspect="1"/>
          </p:cNvPicPr>
          <p:nvPr/>
        </p:nvPicPr>
        <p:blipFill>
          <a:blip r:embed="rId5"/>
          <a:stretch>
            <a:fillRect/>
          </a:stretch>
        </p:blipFill>
        <p:spPr>
          <a:xfrm>
            <a:off x="5612290" y="2687284"/>
            <a:ext cx="2981325" cy="1257300"/>
          </a:xfrm>
          <a:prstGeom prst="rect">
            <a:avLst/>
          </a:prstGeom>
        </p:spPr>
      </p:pic>
      <p:pic>
        <p:nvPicPr>
          <p:cNvPr id="8" name="Content Placeholder 10"/>
          <p:cNvPicPr>
            <a:picLocks noChangeAspect="1"/>
          </p:cNvPicPr>
          <p:nvPr/>
        </p:nvPicPr>
        <p:blipFill rotWithShape="1">
          <a:blip r:embed="rId6"/>
          <a:srcRect t="10161" r="3555" b="9932"/>
          <a:stretch/>
        </p:blipFill>
        <p:spPr>
          <a:xfrm>
            <a:off x="1069784" y="4149097"/>
            <a:ext cx="1626001" cy="1423284"/>
          </a:xfrm>
          <a:prstGeom prst="rect">
            <a:avLst/>
          </a:prstGeom>
        </p:spPr>
      </p:pic>
      <p:pic>
        <p:nvPicPr>
          <p:cNvPr id="9" name="Picture 8"/>
          <p:cNvPicPr>
            <a:picLocks noChangeAspect="1"/>
          </p:cNvPicPr>
          <p:nvPr/>
        </p:nvPicPr>
        <p:blipFill rotWithShape="1">
          <a:blip r:embed="rId7"/>
          <a:srcRect l="10921" t="6771" r="10534" b="8375"/>
          <a:stretch/>
        </p:blipFill>
        <p:spPr>
          <a:xfrm>
            <a:off x="3569365" y="4200635"/>
            <a:ext cx="1645920" cy="1470992"/>
          </a:xfrm>
          <a:prstGeom prst="rect">
            <a:avLst/>
          </a:prstGeom>
        </p:spPr>
      </p:pic>
      <p:pic>
        <p:nvPicPr>
          <p:cNvPr id="10" name="Picture 9"/>
          <p:cNvPicPr>
            <a:picLocks noChangeAspect="1"/>
          </p:cNvPicPr>
          <p:nvPr/>
        </p:nvPicPr>
        <p:blipFill rotWithShape="1">
          <a:blip r:embed="rId8"/>
          <a:srcRect t="29502" b="13132"/>
          <a:stretch/>
        </p:blipFill>
        <p:spPr>
          <a:xfrm>
            <a:off x="6000484" y="4663326"/>
            <a:ext cx="2457450" cy="659958"/>
          </a:xfrm>
          <a:prstGeom prst="rect">
            <a:avLst/>
          </a:prstGeom>
        </p:spPr>
      </p:pic>
      <p:pic>
        <p:nvPicPr>
          <p:cNvPr id="11" name="Picture 10"/>
          <p:cNvPicPr>
            <a:picLocks noChangeAspect="1"/>
          </p:cNvPicPr>
          <p:nvPr/>
        </p:nvPicPr>
        <p:blipFill>
          <a:blip r:embed="rId9"/>
          <a:stretch>
            <a:fillRect/>
          </a:stretch>
        </p:blipFill>
        <p:spPr>
          <a:xfrm>
            <a:off x="9500003" y="3850982"/>
            <a:ext cx="2162175" cy="1866900"/>
          </a:xfrm>
          <a:prstGeom prst="rect">
            <a:avLst/>
          </a:prstGeom>
        </p:spPr>
      </p:pic>
    </p:spTree>
    <p:extLst>
      <p:ext uri="{BB962C8B-B14F-4D97-AF65-F5344CB8AC3E}">
        <p14:creationId xmlns:p14="http://schemas.microsoft.com/office/powerpoint/2010/main" val="2538255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400" spc="-50" dirty="0" smtClean="0">
                <a:solidFill>
                  <a:prstClr val="black">
                    <a:lumMod val="75000"/>
                    <a:lumOff val="25000"/>
                  </a:prstClr>
                </a:solidFill>
              </a:rPr>
              <a:t>Appendix II</a:t>
            </a:r>
            <a:endParaRPr lang="en-GB" dirty="0"/>
          </a:p>
        </p:txBody>
      </p:sp>
      <p:sp>
        <p:nvSpPr>
          <p:cNvPr id="3" name="Content Placeholder 2"/>
          <p:cNvSpPr>
            <a:spLocks noGrp="1"/>
          </p:cNvSpPr>
          <p:nvPr>
            <p:ph idx="1"/>
          </p:nvPr>
        </p:nvSpPr>
        <p:spPr>
          <a:xfrm>
            <a:off x="3295650" y="3149098"/>
            <a:ext cx="5600700" cy="1651501"/>
          </a:xfrm>
        </p:spPr>
        <p:txBody>
          <a:bodyPr/>
          <a:lstStyle/>
          <a:p>
            <a:pPr marL="0" indent="0">
              <a:buNone/>
            </a:pPr>
            <a:r>
              <a:rPr lang="en-GB" u="sng" dirty="0" smtClean="0">
                <a:solidFill>
                  <a:schemeClr val="accent2">
                    <a:lumMod val="75000"/>
                  </a:schemeClr>
                </a:solidFill>
                <a:latin typeface="Arial" panose="020B0604020202020204" pitchFamily="34" charset="0"/>
                <a:cs typeface="Arial" panose="020B0604020202020204" pitchFamily="34" charset="0"/>
              </a:rPr>
              <a:t>Success Criteria &amp; Trial Metrics</a:t>
            </a:r>
            <a:endParaRPr lang="en-GB" u="sng" dirty="0">
              <a:solidFill>
                <a:schemeClr val="accent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322302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180" y="1208320"/>
            <a:ext cx="3987259" cy="2590547"/>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179" y="3810229"/>
            <a:ext cx="3987259" cy="2639894"/>
          </a:xfrm>
          <a:prstGeom prst="rect">
            <a:avLst/>
          </a:prstGeom>
        </p:spPr>
      </p:pic>
      <p:sp>
        <p:nvSpPr>
          <p:cNvPr id="10" name="Rectangle 9"/>
          <p:cNvSpPr/>
          <p:nvPr/>
        </p:nvSpPr>
        <p:spPr>
          <a:xfrm>
            <a:off x="6131291" y="118738"/>
            <a:ext cx="1857376" cy="923330"/>
          </a:xfrm>
          <a:prstGeom prst="rect">
            <a:avLst/>
          </a:prstGeom>
        </p:spPr>
        <p:txBody>
          <a:bodyPr wrap="square">
            <a:spAutoFit/>
          </a:bodyPr>
          <a:lstStyle/>
          <a:p>
            <a:r>
              <a:rPr lang="en-GB" u="sng" dirty="0" smtClean="0">
                <a:latin typeface="Lato-Regular"/>
              </a:rPr>
              <a:t>October 2017 </a:t>
            </a:r>
            <a:r>
              <a:rPr lang="en-GB" u="sng" dirty="0">
                <a:latin typeface="Lato-Regular"/>
              </a:rPr>
              <a:t>to October </a:t>
            </a:r>
            <a:r>
              <a:rPr lang="en-GB" u="sng" dirty="0" smtClean="0">
                <a:latin typeface="Lato-Regular"/>
              </a:rPr>
              <a:t>2018</a:t>
            </a:r>
            <a:endParaRPr lang="en-GB" u="sng" dirty="0">
              <a:latin typeface="Lato-Regular"/>
            </a:endParaRPr>
          </a:p>
          <a:p>
            <a:r>
              <a:rPr lang="en-GB" i="1" u="sng" dirty="0">
                <a:latin typeface="Lato-Italic"/>
              </a:rPr>
              <a:t>by </a:t>
            </a:r>
            <a:r>
              <a:rPr lang="en-GB" u="sng" dirty="0">
                <a:latin typeface="Lato-Regular"/>
              </a:rPr>
              <a:t>Month</a:t>
            </a:r>
            <a:endParaRPr lang="en-GB" u="sng" dirty="0"/>
          </a:p>
        </p:txBody>
      </p:sp>
      <p:sp>
        <p:nvSpPr>
          <p:cNvPr id="11" name="Rectangle 10"/>
          <p:cNvSpPr/>
          <p:nvPr/>
        </p:nvSpPr>
        <p:spPr>
          <a:xfrm>
            <a:off x="4663438" y="1668780"/>
            <a:ext cx="2000252" cy="182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10678628" y="1668780"/>
            <a:ext cx="584458" cy="1828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2369342" y="6488668"/>
            <a:ext cx="7696678" cy="369332"/>
          </a:xfrm>
          <a:prstGeom prst="rect">
            <a:avLst/>
          </a:prstGeom>
          <a:noFill/>
        </p:spPr>
        <p:txBody>
          <a:bodyPr wrap="square" rtlCol="0">
            <a:spAutoFit/>
          </a:bodyPr>
          <a:lstStyle/>
          <a:p>
            <a:r>
              <a:rPr lang="en-GB" dirty="0" smtClean="0"/>
              <a:t>This represents a twofold increase in all aspects over the same period in 2017</a:t>
            </a:r>
            <a:endParaRPr lang="en-GB" dirty="0"/>
          </a:p>
        </p:txBody>
      </p:sp>
      <p:sp>
        <p:nvSpPr>
          <p:cNvPr id="13" name="Title 1"/>
          <p:cNvSpPr>
            <a:spLocks noGrp="1"/>
          </p:cNvSpPr>
          <p:nvPr>
            <p:ph type="title"/>
          </p:nvPr>
        </p:nvSpPr>
        <p:spPr>
          <a:xfrm>
            <a:off x="676179" y="13122"/>
            <a:ext cx="10515600" cy="1325563"/>
          </a:xfrm>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smtClean="0">
                <a:solidFill>
                  <a:schemeClr val="accent2">
                    <a:lumMod val="75000"/>
                  </a:schemeClr>
                </a:solidFill>
                <a:latin typeface="Arial" panose="020B0604020202020204" pitchFamily="34" charset="0"/>
                <a:cs typeface="Arial" panose="020B0604020202020204" pitchFamily="34" charset="0"/>
              </a:rPr>
              <a:t>Pilot Metrics</a:t>
            </a:r>
            <a:endParaRPr lang="en-GB" sz="2000" dirty="0"/>
          </a:p>
        </p:txBody>
      </p:sp>
      <p:pic>
        <p:nvPicPr>
          <p:cNvPr id="14" name="Content Placeholder 3"/>
          <p:cNvPicPr>
            <a:picLocks noGrp="1" noChangeAspect="1"/>
          </p:cNvPicPr>
          <p:nvPr>
            <p:ph idx="1"/>
          </p:nvPr>
        </p:nvPicPr>
        <p:blipFill>
          <a:blip r:embed="rId4"/>
          <a:stretch>
            <a:fillRect/>
          </a:stretch>
        </p:blipFill>
        <p:spPr>
          <a:xfrm>
            <a:off x="6217681" y="1338685"/>
            <a:ext cx="5479844" cy="1946393"/>
          </a:xfrm>
          <a:prstGeom prst="rect">
            <a:avLst/>
          </a:prstGeom>
        </p:spPr>
      </p:pic>
      <p:pic>
        <p:nvPicPr>
          <p:cNvPr id="16" name="Picture 15"/>
          <p:cNvPicPr>
            <a:picLocks noChangeAspect="1"/>
          </p:cNvPicPr>
          <p:nvPr/>
        </p:nvPicPr>
        <p:blipFill>
          <a:blip r:embed="rId5"/>
          <a:stretch>
            <a:fillRect/>
          </a:stretch>
        </p:blipFill>
        <p:spPr>
          <a:xfrm>
            <a:off x="6369247" y="4101868"/>
            <a:ext cx="5328278" cy="1878000"/>
          </a:xfrm>
          <a:prstGeom prst="rect">
            <a:avLst/>
          </a:prstGeom>
        </p:spPr>
      </p:pic>
    </p:spTree>
    <p:extLst>
      <p:ext uri="{BB962C8B-B14F-4D97-AF65-F5344CB8AC3E}">
        <p14:creationId xmlns:p14="http://schemas.microsoft.com/office/powerpoint/2010/main" val="253183833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38080"/>
            <a:ext cx="10515600" cy="1325563"/>
          </a:xfrm>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smtClean="0">
                <a:solidFill>
                  <a:schemeClr val="accent2">
                    <a:lumMod val="75000"/>
                  </a:schemeClr>
                </a:solidFill>
                <a:latin typeface="Arial" panose="020B0604020202020204" pitchFamily="34" charset="0"/>
                <a:cs typeface="Arial" panose="020B0604020202020204" pitchFamily="34" charset="0"/>
              </a:rPr>
              <a:t>Schools Analysis</a:t>
            </a:r>
            <a:endParaRPr lang="en-GB" dirty="0"/>
          </a:p>
        </p:txBody>
      </p:sp>
      <p:graphicFrame>
        <p:nvGraphicFramePr>
          <p:cNvPr id="4" name="Content Placeholder 4"/>
          <p:cNvGraphicFramePr>
            <a:graphicFrameLocks noGrp="1"/>
          </p:cNvGraphicFramePr>
          <p:nvPr>
            <p:ph idx="1"/>
            <p:extLst>
              <p:ext uri="{D42A27DB-BD31-4B8C-83A1-F6EECF244321}">
                <p14:modId xmlns:p14="http://schemas.microsoft.com/office/powerpoint/2010/main" val="1656099827"/>
              </p:ext>
            </p:extLst>
          </p:nvPr>
        </p:nvGraphicFramePr>
        <p:xfrm>
          <a:off x="946484" y="1283168"/>
          <a:ext cx="10407316" cy="54063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55953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4453" y="1368425"/>
            <a:ext cx="10515600" cy="5116596"/>
          </a:xfrm>
        </p:spPr>
        <p:txBody>
          <a:bodyPr>
            <a:normAutofit fontScale="92500"/>
          </a:bodyPr>
          <a:lstStyle/>
          <a:p>
            <a:pPr marL="0" indent="0">
              <a:buNone/>
            </a:pPr>
            <a:r>
              <a:rPr lang="en-GB" sz="2200" u="sng" dirty="0" smtClean="0">
                <a:solidFill>
                  <a:schemeClr val="accent2">
                    <a:lumMod val="75000"/>
                  </a:schemeClr>
                </a:solidFill>
                <a:latin typeface="Arial" panose="020B0604020202020204" pitchFamily="34" charset="0"/>
                <a:cs typeface="Arial" panose="020B0604020202020204" pitchFamily="34" charset="0"/>
              </a:rPr>
              <a:t>Executive Summary</a:t>
            </a:r>
            <a:r>
              <a:rPr lang="en-GB" sz="2200" u="sng" dirty="0" smtClean="0">
                <a:latin typeface="Arial" panose="020B0604020202020204" pitchFamily="34" charset="0"/>
                <a:cs typeface="Arial" panose="020B0604020202020204" pitchFamily="34" charset="0"/>
              </a:rPr>
              <a:t/>
            </a:r>
            <a:br>
              <a:rPr lang="en-GB" sz="2200" u="sng" dirty="0" smtClean="0">
                <a:latin typeface="Arial" panose="020B0604020202020204" pitchFamily="34" charset="0"/>
                <a:cs typeface="Arial" panose="020B0604020202020204" pitchFamily="34" charset="0"/>
              </a:rPr>
            </a:br>
            <a:endParaRPr lang="en-GB" sz="2200" u="sng" dirty="0" smtClean="0">
              <a:latin typeface="Arial" panose="020B0604020202020204" pitchFamily="34" charset="0"/>
              <a:cs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1300" b="0" i="0" u="none" strike="noStrike" cap="none" normalizeH="0" baseline="0" dirty="0" err="1" smtClean="0">
                <a:ln>
                  <a:noFill/>
                </a:ln>
                <a:solidFill>
                  <a:schemeClr val="tx1"/>
                </a:solidFill>
                <a:effectLst/>
                <a:latin typeface="Arial" panose="020B0604020202020204" pitchFamily="34" charset="0"/>
              </a:rPr>
              <a:t>LaTeX</a:t>
            </a:r>
            <a:r>
              <a:rPr kumimoji="0" lang="en-GB" altLang="en-US" sz="1300" b="0" i="0" u="none" strike="noStrike" cap="none" normalizeH="0" baseline="0" dirty="0" smtClean="0">
                <a:ln>
                  <a:noFill/>
                </a:ln>
                <a:solidFill>
                  <a:schemeClr val="tx1"/>
                </a:solidFill>
                <a:effectLst/>
                <a:latin typeface="Arial" panose="020B0604020202020204" pitchFamily="34" charset="0"/>
              </a:rPr>
              <a:t> is a high-quality typesetting system; it includes features designed for the production of technical and scientific documentation. </a:t>
            </a:r>
            <a:r>
              <a:rPr kumimoji="0" lang="en-GB" altLang="en-US" sz="1300" b="0" i="0" u="none" strike="noStrike" cap="none" normalizeH="0" baseline="0" dirty="0" err="1" smtClean="0">
                <a:ln>
                  <a:noFill/>
                </a:ln>
                <a:solidFill>
                  <a:schemeClr val="tx1"/>
                </a:solidFill>
                <a:effectLst/>
                <a:latin typeface="Arial" panose="020B0604020202020204" pitchFamily="34" charset="0"/>
              </a:rPr>
              <a:t>LaTeX</a:t>
            </a:r>
            <a:r>
              <a:rPr kumimoji="0" lang="en-GB" altLang="en-US" sz="1300" b="0" i="0" u="none" strike="noStrike" cap="none" normalizeH="0" baseline="0" dirty="0" smtClean="0">
                <a:ln>
                  <a:noFill/>
                </a:ln>
                <a:solidFill>
                  <a:schemeClr val="tx1"/>
                </a:solidFill>
                <a:effectLst/>
                <a:latin typeface="Arial" panose="020B0604020202020204" pitchFamily="34" charset="0"/>
              </a:rPr>
              <a:t> is the de facto standard for the communication and publication of scientific documents and is used currently by the University as a stand alone tool for users.</a:t>
            </a:r>
          </a:p>
          <a:p>
            <a:pPr marL="0" lvl="0" indent="0" eaLnBrk="0" fontAlgn="base" hangingPunct="0">
              <a:lnSpc>
                <a:spcPct val="100000"/>
              </a:lnSpc>
              <a:spcBef>
                <a:spcPct val="0"/>
              </a:spcBef>
              <a:spcAft>
                <a:spcPct val="0"/>
              </a:spcAft>
              <a:buNone/>
            </a:pPr>
            <a:endParaRPr kumimoji="0" lang="en-GB" altLang="en-US" sz="1300" b="0" i="0" u="none" strike="noStrike" cap="none" normalizeH="0" baseline="0" dirty="0" smtClean="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1300" b="0" i="0" u="none" strike="noStrike" cap="none" normalizeH="0" baseline="0" dirty="0" err="1" smtClean="0">
                <a:ln>
                  <a:noFill/>
                </a:ln>
                <a:solidFill>
                  <a:schemeClr val="tx1"/>
                </a:solidFill>
                <a:effectLst/>
                <a:latin typeface="Arial" panose="020B0604020202020204" pitchFamily="34" charset="0"/>
              </a:rPr>
              <a:t>ShareLaTeX</a:t>
            </a:r>
            <a:r>
              <a:rPr kumimoji="0" lang="en-GB" altLang="en-US" sz="1300" b="0" i="0" u="none" strike="noStrike" cap="none" normalizeH="0" baseline="0" dirty="0" smtClean="0">
                <a:ln>
                  <a:noFill/>
                </a:ln>
                <a:solidFill>
                  <a:schemeClr val="tx1"/>
                </a:solidFill>
                <a:effectLst/>
                <a:latin typeface="Arial" panose="020B0604020202020204" pitchFamily="34" charset="0"/>
              </a:rPr>
              <a:t> and Overleaf are online </a:t>
            </a:r>
            <a:r>
              <a:rPr kumimoji="0" lang="en-GB" altLang="en-US" sz="1300" b="0" i="0" u="none" strike="noStrike" cap="none" normalizeH="0" baseline="0" dirty="0" err="1" smtClean="0">
                <a:ln>
                  <a:noFill/>
                </a:ln>
                <a:solidFill>
                  <a:schemeClr val="tx1"/>
                </a:solidFill>
                <a:effectLst/>
                <a:latin typeface="Arial" panose="020B0604020202020204" pitchFamily="34" charset="0"/>
              </a:rPr>
              <a:t>LaTeX</a:t>
            </a:r>
            <a:r>
              <a:rPr kumimoji="0" lang="en-GB" altLang="en-US" sz="1300" b="0" i="0" u="none" strike="noStrike" cap="none" normalizeH="0" baseline="0" dirty="0" smtClean="0">
                <a:ln>
                  <a:noFill/>
                </a:ln>
                <a:solidFill>
                  <a:schemeClr val="tx1"/>
                </a:solidFill>
                <a:effectLst/>
                <a:latin typeface="Arial" panose="020B0604020202020204" pitchFamily="34" charset="0"/>
              </a:rPr>
              <a:t> editors that allow real-time collaboration and online compiling of projects to PDF format.</a:t>
            </a:r>
          </a:p>
          <a:p>
            <a:pPr marL="0" lvl="0" indent="0" eaLnBrk="0" fontAlgn="base" hangingPunct="0">
              <a:lnSpc>
                <a:spcPct val="100000"/>
              </a:lnSpc>
              <a:spcBef>
                <a:spcPct val="0"/>
              </a:spcBef>
              <a:spcAft>
                <a:spcPct val="0"/>
              </a:spcAft>
              <a:buNone/>
            </a:pPr>
            <a:r>
              <a:rPr kumimoji="0" lang="en-GB" altLang="en-US" sz="1300" b="0" i="0" u="none" strike="noStrike" cap="none" normalizeH="0" baseline="0" dirty="0" smtClean="0">
                <a:ln>
                  <a:noFill/>
                </a:ln>
                <a:solidFill>
                  <a:schemeClr val="tx1"/>
                </a:solidFill>
                <a:effectLst/>
                <a:latin typeface="Arial" panose="020B0604020202020204" pitchFamily="34" charset="0"/>
              </a:rPr>
              <a:t>Currently there are a number of users across the College for </a:t>
            </a:r>
            <a:r>
              <a:rPr kumimoji="0" lang="en-GB" altLang="en-US" sz="1300" b="0" i="0" u="none" strike="noStrike" cap="none" normalizeH="0" baseline="0" dirty="0" err="1" smtClean="0">
                <a:ln>
                  <a:noFill/>
                </a:ln>
                <a:solidFill>
                  <a:schemeClr val="tx1"/>
                </a:solidFill>
                <a:effectLst/>
                <a:latin typeface="Arial" panose="020B0604020202020204" pitchFamily="34" charset="0"/>
              </a:rPr>
              <a:t>OverLeaf</a:t>
            </a:r>
            <a:r>
              <a:rPr kumimoji="0" lang="en-GB" altLang="en-US" sz="1300" b="0" i="0" u="none" strike="noStrike" cap="none" normalizeH="0" baseline="0" dirty="0" smtClean="0">
                <a:ln>
                  <a:noFill/>
                </a:ln>
                <a:solidFill>
                  <a:schemeClr val="tx1"/>
                </a:solidFill>
                <a:effectLst/>
                <a:latin typeface="Arial" panose="020B0604020202020204" pitchFamily="34" charset="0"/>
              </a:rPr>
              <a:t> and </a:t>
            </a:r>
            <a:r>
              <a:rPr kumimoji="0" lang="en-GB" altLang="en-US" sz="1300" b="0" i="0" u="none" strike="noStrike" cap="none" normalizeH="0" baseline="0" dirty="0" err="1" smtClean="0">
                <a:ln>
                  <a:noFill/>
                </a:ln>
                <a:solidFill>
                  <a:schemeClr val="tx1"/>
                </a:solidFill>
                <a:effectLst/>
                <a:latin typeface="Arial" panose="020B0604020202020204" pitchFamily="34" charset="0"/>
              </a:rPr>
              <a:t>ShareLaTex</a:t>
            </a:r>
            <a:r>
              <a:rPr kumimoji="0" lang="en-GB" altLang="en-US" sz="1300" b="0" i="0" u="none" strike="noStrike" cap="none" normalizeH="0" baseline="0" dirty="0" smtClean="0">
                <a:ln>
                  <a:noFill/>
                </a:ln>
                <a:solidFill>
                  <a:schemeClr val="tx1"/>
                </a:solidFill>
                <a:effectLst/>
                <a:latin typeface="Arial" panose="020B0604020202020204" pitchFamily="34" charset="0"/>
              </a:rPr>
              <a:t>, primarily of their free services and it has been raised as to whether the university could get a license for </a:t>
            </a:r>
            <a:r>
              <a:rPr kumimoji="0" lang="en-GB" altLang="en-US" sz="1300" b="0" i="0" u="none" strike="noStrike" cap="none" normalizeH="0" baseline="0" dirty="0" err="1" smtClean="0">
                <a:ln>
                  <a:noFill/>
                </a:ln>
                <a:solidFill>
                  <a:schemeClr val="tx1"/>
                </a:solidFill>
                <a:effectLst/>
                <a:latin typeface="Arial" panose="020B0604020202020204" pitchFamily="34" charset="0"/>
              </a:rPr>
              <a:t>OverLeaf</a:t>
            </a:r>
            <a:r>
              <a:rPr kumimoji="0" lang="en-GB" altLang="en-US" sz="1300" b="0" i="0" u="none" strike="noStrike" cap="none" normalizeH="0" baseline="0" dirty="0" smtClean="0">
                <a:ln>
                  <a:noFill/>
                </a:ln>
                <a:solidFill>
                  <a:schemeClr val="tx1"/>
                </a:solidFill>
                <a:effectLst/>
                <a:latin typeface="Arial" panose="020B0604020202020204" pitchFamily="34" charset="0"/>
              </a:rPr>
              <a:t>. Initial investigations have also shown that many of the high end competitors of the University (Imperial, Cambridge) have site licenses for </a:t>
            </a:r>
            <a:r>
              <a:rPr kumimoji="0" lang="en-GB" altLang="en-US" sz="1300" b="0" i="0" u="none" strike="noStrike" cap="none" normalizeH="0" baseline="0" dirty="0" err="1" smtClean="0">
                <a:ln>
                  <a:noFill/>
                </a:ln>
                <a:solidFill>
                  <a:schemeClr val="tx1"/>
                </a:solidFill>
                <a:effectLst/>
                <a:latin typeface="Arial" panose="020B0604020202020204" pitchFamily="34" charset="0"/>
              </a:rPr>
              <a:t>OverLeaf</a:t>
            </a:r>
            <a:r>
              <a:rPr kumimoji="0" lang="en-GB" altLang="en-US" sz="1300" b="0" i="0" u="none" strike="noStrike" cap="none" normalizeH="0" baseline="0" dirty="0" smtClean="0">
                <a:ln>
                  <a:noFill/>
                </a:ln>
                <a:solidFill>
                  <a:schemeClr val="tx1"/>
                </a:solidFill>
                <a:effectLst/>
                <a:latin typeface="Arial" panose="020B0604020202020204" pitchFamily="34" charset="0"/>
              </a:rPr>
              <a:t> or </a:t>
            </a:r>
            <a:r>
              <a:rPr kumimoji="0" lang="en-GB" altLang="en-US" sz="1300" b="0" i="0" u="none" strike="noStrike" cap="none" normalizeH="0" baseline="0" dirty="0" err="1" smtClean="0">
                <a:ln>
                  <a:noFill/>
                </a:ln>
                <a:solidFill>
                  <a:schemeClr val="tx1"/>
                </a:solidFill>
                <a:effectLst/>
                <a:latin typeface="Arial" panose="020B0604020202020204" pitchFamily="34" charset="0"/>
              </a:rPr>
              <a:t>ShareLaTex</a:t>
            </a:r>
            <a:r>
              <a:rPr kumimoji="0" lang="en-GB" altLang="en-US" sz="1300" b="0" i="0" u="none" strike="noStrike" cap="none" normalizeH="0" baseline="0" dirty="0" smtClean="0">
                <a:ln>
                  <a:noFill/>
                </a:ln>
                <a:solidFill>
                  <a:schemeClr val="tx1"/>
                </a:solidFill>
                <a:effectLst/>
                <a:latin typeface="Arial" panose="020B0604020202020204" pitchFamily="34" charset="0"/>
              </a:rPr>
              <a:t> which they offer to both academics and students.</a:t>
            </a:r>
          </a:p>
          <a:p>
            <a:pPr marL="0" lvl="0" indent="0" eaLnBrk="0" fontAlgn="base" hangingPunct="0">
              <a:lnSpc>
                <a:spcPct val="100000"/>
              </a:lnSpc>
              <a:spcBef>
                <a:spcPct val="0"/>
              </a:spcBef>
              <a:spcAft>
                <a:spcPct val="0"/>
              </a:spcAft>
              <a:buNone/>
            </a:pPr>
            <a:endParaRPr kumimoji="0" lang="en-GB" altLang="en-US" sz="1300" b="0" i="0" u="none" strike="noStrike" cap="none" normalizeH="0" baseline="0" dirty="0" smtClean="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1300" b="0" i="0" u="none" strike="noStrike" cap="none" normalizeH="0" baseline="0" dirty="0" smtClean="0">
                <a:ln>
                  <a:noFill/>
                </a:ln>
                <a:solidFill>
                  <a:schemeClr val="tx1"/>
                </a:solidFill>
                <a:effectLst/>
                <a:latin typeface="Arial" panose="020B0604020202020204" pitchFamily="34" charset="0"/>
              </a:rPr>
              <a:t>The Senior User of the project has completed a one year </a:t>
            </a:r>
            <a:r>
              <a:rPr kumimoji="0" lang="en-GB" altLang="en-US" sz="1300" b="0" i="0" u="none" strike="noStrike" cap="none" normalizeH="0" baseline="0" dirty="0" err="1" smtClean="0">
                <a:ln>
                  <a:noFill/>
                </a:ln>
                <a:solidFill>
                  <a:schemeClr val="tx1"/>
                </a:solidFill>
                <a:effectLst/>
                <a:latin typeface="Arial" panose="020B0604020202020204" pitchFamily="34" charset="0"/>
              </a:rPr>
              <a:t>OverLeaf</a:t>
            </a:r>
            <a:r>
              <a:rPr kumimoji="0" lang="en-GB" altLang="en-US" sz="1300" b="0" i="0" u="none" strike="noStrike" cap="none" normalizeH="0" baseline="0" dirty="0" smtClean="0">
                <a:ln>
                  <a:noFill/>
                </a:ln>
                <a:solidFill>
                  <a:schemeClr val="tx1"/>
                </a:solidFill>
                <a:effectLst/>
                <a:latin typeface="Arial" panose="020B0604020202020204" pitchFamily="34" charset="0"/>
              </a:rPr>
              <a:t> pilot which started in January 2018. The aim of the pilot was demonstrate that there is enough demand for the product in other schools across the University and to satisfy that the additional functionality offered through a site wide licence was a worthwhile investment.  That criteria has been fully met and is evidenced in Appendix I within the business case metrics.</a:t>
            </a:r>
          </a:p>
          <a:p>
            <a:pPr marL="0" lvl="0" indent="0" eaLnBrk="0" fontAlgn="base" hangingPunct="0">
              <a:lnSpc>
                <a:spcPct val="100000"/>
              </a:lnSpc>
              <a:spcBef>
                <a:spcPct val="0"/>
              </a:spcBef>
              <a:spcAft>
                <a:spcPct val="0"/>
              </a:spcAft>
              <a:buNone/>
            </a:pPr>
            <a:endParaRPr kumimoji="0" lang="en-GB" altLang="en-US" sz="1300" b="0" i="0" u="none" strike="noStrike" cap="none" normalizeH="0" baseline="0" dirty="0" smtClean="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1300" b="0" i="0" u="none" strike="noStrike" cap="none" normalizeH="0" baseline="0" dirty="0" smtClean="0">
                <a:ln>
                  <a:noFill/>
                </a:ln>
                <a:solidFill>
                  <a:schemeClr val="tx1"/>
                </a:solidFill>
                <a:effectLst/>
                <a:latin typeface="Arial" panose="020B0604020202020204" pitchFamily="34" charset="0"/>
              </a:rPr>
              <a:t>The site wide licence is a subscription service that provides Overleaf Professional accounts for students, faculty and staff throughout the University.  The service provides a collaboration environment with streamlined branded enrolment, a resource portal with featured templates, member training and administrative analytics and metrics.  The University also benefits from an easy submission portal for the online repository.</a:t>
            </a:r>
          </a:p>
          <a:p>
            <a:pPr marL="0" lvl="0" indent="0" eaLnBrk="0" fontAlgn="base" hangingPunct="0">
              <a:lnSpc>
                <a:spcPct val="100000"/>
              </a:lnSpc>
              <a:spcBef>
                <a:spcPct val="0"/>
              </a:spcBef>
              <a:spcAft>
                <a:spcPct val="0"/>
              </a:spcAft>
              <a:buNone/>
            </a:pPr>
            <a:endParaRPr lang="en-GB" altLang="en-US" sz="1800" dirty="0">
              <a:latin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2200" b="0" i="0" u="sng" strike="noStrike" cap="none" normalizeH="0" baseline="0" dirty="0" smtClean="0">
                <a:ln>
                  <a:noFill/>
                </a:ln>
                <a:solidFill>
                  <a:schemeClr val="accent2">
                    <a:lumMod val="75000"/>
                  </a:schemeClr>
                </a:solidFill>
                <a:effectLst/>
                <a:latin typeface="Arial" panose="020B0604020202020204" pitchFamily="34" charset="0"/>
              </a:rPr>
              <a:t>Need For Change</a:t>
            </a:r>
            <a:r>
              <a:rPr kumimoji="0" lang="en-GB" altLang="en-US" sz="2600" b="0" i="0" u="sng" strike="noStrike" cap="none" normalizeH="0" baseline="0" dirty="0" smtClean="0">
                <a:ln>
                  <a:noFill/>
                </a:ln>
                <a:solidFill>
                  <a:schemeClr val="tx1"/>
                </a:solidFill>
                <a:effectLst/>
                <a:latin typeface="Arial" panose="020B0604020202020204" pitchFamily="34" charset="0"/>
              </a:rPr>
              <a:t/>
            </a:r>
            <a:br>
              <a:rPr kumimoji="0" lang="en-GB" altLang="en-US" sz="2600" b="0" i="0" u="sng" strike="noStrike" cap="none" normalizeH="0" baseline="0" dirty="0" smtClean="0">
                <a:ln>
                  <a:noFill/>
                </a:ln>
                <a:solidFill>
                  <a:schemeClr val="tx1"/>
                </a:solidFill>
                <a:effectLst/>
                <a:latin typeface="Arial" panose="020B0604020202020204" pitchFamily="34" charset="0"/>
              </a:rPr>
            </a:br>
            <a:endParaRPr kumimoji="0" lang="en-GB" altLang="en-US" b="0" i="0" u="sng" strike="noStrike" cap="none" normalizeH="0" baseline="0" dirty="0" smtClean="0">
              <a:ln>
                <a:noFill/>
              </a:ln>
              <a:solidFill>
                <a:schemeClr val="tx1"/>
              </a:solidFill>
              <a:effectLst/>
              <a:latin typeface="Arial" panose="020B0604020202020204" pitchFamily="34" charset="0"/>
            </a:endParaRPr>
          </a:p>
          <a:p>
            <a:pPr marL="0" lvl="0" indent="0" eaLnBrk="0" fontAlgn="base" hangingPunct="0">
              <a:lnSpc>
                <a:spcPct val="100000"/>
              </a:lnSpc>
              <a:spcBef>
                <a:spcPct val="0"/>
              </a:spcBef>
              <a:spcAft>
                <a:spcPct val="0"/>
              </a:spcAft>
              <a:buNone/>
            </a:pPr>
            <a:r>
              <a:rPr kumimoji="0" lang="en-GB" altLang="en-US" sz="1300" b="0" i="0" strike="noStrike" cap="none" normalizeH="0" baseline="0" dirty="0" smtClean="0">
                <a:ln>
                  <a:noFill/>
                </a:ln>
                <a:solidFill>
                  <a:schemeClr val="tx1"/>
                </a:solidFill>
                <a:effectLst/>
                <a:latin typeface="Arial" panose="020B0604020202020204" pitchFamily="34" charset="0"/>
              </a:rPr>
              <a:t>There are significant drivers for change to justify the move to the site wide licencing model including strategic fit, technology, operational, quality and competition. Further details of these can be found in Appendix II</a:t>
            </a:r>
          </a:p>
        </p:txBody>
      </p:sp>
      <p:sp>
        <p:nvSpPr>
          <p:cNvPr id="4" name="Title 3"/>
          <p:cNvSpPr>
            <a:spLocks noGrp="1"/>
          </p:cNvSpPr>
          <p:nvPr>
            <p:ph type="title"/>
          </p:nvPr>
        </p:nvSpPr>
        <p:spPr>
          <a:prstGeom prst="rect">
            <a:avLst/>
          </a:prstGeom>
        </p:spPr>
        <p:txBody>
          <a:bodyPr wrap="none">
            <a:spAutoFit/>
          </a:bodyPr>
          <a:lstStyle/>
          <a:p>
            <a:r>
              <a:rPr lang="en-GB" sz="4800" spc="-50" dirty="0" smtClean="0">
                <a:solidFill>
                  <a:prstClr val="black">
                    <a:lumMod val="75000"/>
                    <a:lumOff val="25000"/>
                  </a:prstClr>
                </a:solidFill>
                <a:latin typeface="Calibri Light" panose="020F0302020204030204"/>
                <a:ea typeface="+mj-ea"/>
                <a:cs typeface="+mj-cs"/>
              </a:rPr>
              <a:t>Overleaf Business Case</a:t>
            </a:r>
            <a:endParaRPr lang="en-GB" dirty="0"/>
          </a:p>
        </p:txBody>
      </p:sp>
    </p:spTree>
    <p:extLst>
      <p:ext uri="{BB962C8B-B14F-4D97-AF65-F5344CB8AC3E}">
        <p14:creationId xmlns:p14="http://schemas.microsoft.com/office/powerpoint/2010/main" val="1636578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endParaRPr lang="en-GB" dirty="0"/>
          </a:p>
        </p:txBody>
      </p:sp>
      <p:sp>
        <p:nvSpPr>
          <p:cNvPr id="3" name="Content Placeholder 2"/>
          <p:cNvSpPr>
            <a:spLocks noGrp="1"/>
          </p:cNvSpPr>
          <p:nvPr>
            <p:ph idx="1"/>
          </p:nvPr>
        </p:nvSpPr>
        <p:spPr/>
        <p:txBody>
          <a:bodyPr>
            <a:normAutofit/>
          </a:bodyPr>
          <a:lstStyle/>
          <a:p>
            <a:pPr marL="0" indent="0">
              <a:buNone/>
            </a:pPr>
            <a:endParaRPr lang="en-GB" sz="1400" dirty="0" smtClean="0">
              <a:latin typeface="Arial" panose="020B0604020202020204" pitchFamily="34" charset="0"/>
              <a:cs typeface="Arial" panose="020B0604020202020204" pitchFamily="34" charset="0"/>
            </a:endParaRPr>
          </a:p>
          <a:p>
            <a:pPr marL="0" indent="0">
              <a:buNone/>
            </a:pPr>
            <a:r>
              <a:rPr lang="en-GB" sz="2000" b="1" u="sng"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Benefits</a:t>
            </a:r>
            <a:endParaRPr lang="en-GB" sz="1400" u="sng" dirty="0">
              <a:latin typeface="Arial" panose="020B0604020202020204" pitchFamily="34" charset="0"/>
              <a:cs typeface="Arial" panose="020B0604020202020204" pitchFamily="34" charset="0"/>
            </a:endParaRPr>
          </a:p>
          <a:p>
            <a:pPr marL="0" indent="0">
              <a:buNone/>
            </a:pPr>
            <a:r>
              <a:rPr lang="en-GB" sz="1400" dirty="0" smtClean="0">
                <a:latin typeface="Arial" panose="020B0604020202020204" pitchFamily="34" charset="0"/>
                <a:cs typeface="Arial" panose="020B0604020202020204" pitchFamily="34" charset="0"/>
              </a:rPr>
              <a:t>Overleaf Commons is the subscription service for institutions to provide Overleaf Professional accounts to students, faculty and staff throughout their university. This service provides streamlined, branded enrolment, a resource portal with featured templates, member training and administrative analytics/metrics.</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Cost</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Collaboration</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Consistent standard and formatting</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Heavy duty mathematics syntax type supported including back level support (not available in MS Word)</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Multi-lingual support for ancient and modern characters and fonts</a:t>
            </a:r>
          </a:p>
          <a:p>
            <a:pPr marL="263525" indent="-263525">
              <a:buClr>
                <a:schemeClr val="tx2">
                  <a:lumMod val="50000"/>
                  <a:lumOff val="50000"/>
                </a:schemeClr>
              </a:buClr>
            </a:pPr>
            <a:r>
              <a:rPr lang="en-GB" sz="1400" dirty="0" smtClean="0">
                <a:latin typeface="Arial" panose="020B0604020202020204" pitchFamily="34" charset="0"/>
                <a:cs typeface="Arial" panose="020B0604020202020204" pitchFamily="34" charset="0"/>
              </a:rPr>
              <a:t>Supports broader use including Music, ancient languages and literatures</a:t>
            </a:r>
          </a:p>
          <a:p>
            <a:pPr marL="0" indent="0">
              <a:buNone/>
            </a:pPr>
            <a:r>
              <a:rPr lang="en-GB" sz="1400" dirty="0" smtClean="0">
                <a:latin typeface="Arial" panose="020B0604020202020204" pitchFamily="34" charset="0"/>
                <a:cs typeface="Arial" panose="020B0604020202020204" pitchFamily="34" charset="0"/>
              </a:rPr>
              <a:t>Group Account - A set number of Overleaf Collaborator or Professional accounts for members and staff.  Group accounts include a team management dashboard to add and remove team members. Centralised billing and admin with the option to reassign licenses as needed.</a:t>
            </a:r>
          </a:p>
          <a:p>
            <a:endParaRPr lang="en-GB" dirty="0" smtClean="0"/>
          </a:p>
          <a:p>
            <a:pPr marL="0" indent="0">
              <a:buNone/>
            </a:pPr>
            <a:endParaRPr lang="en-GB" dirty="0"/>
          </a:p>
        </p:txBody>
      </p:sp>
    </p:spTree>
    <p:extLst>
      <p:ext uri="{BB962C8B-B14F-4D97-AF65-F5344CB8AC3E}">
        <p14:creationId xmlns:p14="http://schemas.microsoft.com/office/powerpoint/2010/main" val="13210915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endParaRPr lang="en-GB" dirty="0"/>
          </a:p>
        </p:txBody>
      </p:sp>
      <p:sp>
        <p:nvSpPr>
          <p:cNvPr id="3" name="Content Placeholder 2"/>
          <p:cNvSpPr>
            <a:spLocks noGrp="1"/>
          </p:cNvSpPr>
          <p:nvPr>
            <p:ph idx="1"/>
          </p:nvPr>
        </p:nvSpPr>
        <p:spPr/>
        <p:txBody>
          <a:bodyPr/>
          <a:lstStyle/>
          <a:p>
            <a:pPr marL="0" indent="0">
              <a:buNone/>
            </a:pPr>
            <a:r>
              <a:rPr lang="en-US" sz="2000" b="1" u="sng"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Risks</a:t>
            </a:r>
          </a:p>
          <a:p>
            <a:r>
              <a:rPr lang="en-GB" sz="1800" dirty="0" smtClean="0">
                <a:latin typeface="Arial" panose="020B0604020202020204" pitchFamily="34" charset="0"/>
                <a:ea typeface="Calibri" panose="020F0502020204030204" pitchFamily="34" charset="0"/>
                <a:cs typeface="Arial" panose="020B0604020202020204" pitchFamily="34" charset="0"/>
              </a:rPr>
              <a:t>Usage drops below financially viable levels</a:t>
            </a:r>
          </a:p>
          <a:p>
            <a:r>
              <a:rPr lang="en-GB" sz="1800" dirty="0">
                <a:latin typeface="Arial" panose="020B0604020202020204" pitchFamily="34" charset="0"/>
                <a:ea typeface="Calibri" panose="020F0502020204030204" pitchFamily="34" charset="0"/>
                <a:cs typeface="Arial" panose="020B0604020202020204" pitchFamily="34" charset="0"/>
              </a:rPr>
              <a:t>Service not well communicated or understood</a:t>
            </a:r>
          </a:p>
          <a:p>
            <a:r>
              <a:rPr lang="en-GB" sz="1800" dirty="0" smtClean="0">
                <a:latin typeface="Arial" panose="020B0604020202020204" pitchFamily="34" charset="0"/>
                <a:ea typeface="Calibri" panose="020F0502020204030204" pitchFamily="34" charset="0"/>
                <a:cs typeface="Arial" panose="020B0604020202020204" pitchFamily="34" charset="0"/>
              </a:rPr>
              <a:t>Non-compliance </a:t>
            </a:r>
            <a:r>
              <a:rPr lang="en-GB" sz="1800" dirty="0">
                <a:latin typeface="Arial" panose="020B0604020202020204" pitchFamily="34" charset="0"/>
                <a:ea typeface="Calibri" panose="020F0502020204030204" pitchFamily="34" charset="0"/>
                <a:cs typeface="Arial" panose="020B0604020202020204" pitchFamily="34" charset="0"/>
              </a:rPr>
              <a:t>risk through Cloud security and IT </a:t>
            </a:r>
            <a:r>
              <a:rPr lang="en-GB" sz="1800" dirty="0" smtClean="0">
                <a:latin typeface="Arial" panose="020B0604020202020204" pitchFamily="34" charset="0"/>
                <a:ea typeface="Calibri" panose="020F0502020204030204" pitchFamily="34" charset="0"/>
                <a:cs typeface="Arial" panose="020B0604020202020204" pitchFamily="34" charset="0"/>
              </a:rPr>
              <a:t>governance</a:t>
            </a:r>
          </a:p>
          <a:p>
            <a:r>
              <a:rPr lang="en-GB" sz="1800" dirty="0" smtClean="0">
                <a:latin typeface="Arial" panose="020B0604020202020204" pitchFamily="34" charset="0"/>
                <a:ea typeface="Calibri" panose="020F0502020204030204" pitchFamily="34" charset="0"/>
                <a:cs typeface="Arial" panose="020B0604020202020204" pitchFamily="34" charset="0"/>
              </a:rPr>
              <a:t>Schools discontinue using the application having committed to three year agreement</a:t>
            </a:r>
          </a:p>
          <a:p>
            <a:r>
              <a:rPr lang="en-GB" sz="1800" dirty="0" smtClean="0">
                <a:latin typeface="Arial" panose="020B0604020202020204" pitchFamily="34" charset="0"/>
                <a:ea typeface="Calibri" panose="020F0502020204030204" pitchFamily="34" charset="0"/>
                <a:cs typeface="Arial" panose="020B0604020202020204" pitchFamily="34" charset="0"/>
              </a:rPr>
              <a:t>Funding Model: not all subjects will be willing to meet their proportional commitment to a purchase</a:t>
            </a:r>
            <a:endParaRPr lang="en-GB" sz="1800" dirty="0">
              <a:latin typeface="Arial" panose="020B0604020202020204" pitchFamily="34" charset="0"/>
              <a:ea typeface="Calibri" panose="020F0502020204030204" pitchFamily="34" charset="0"/>
              <a:cs typeface="Arial" panose="020B0604020202020204" pitchFamily="34" charset="0"/>
            </a:endParaRPr>
          </a:p>
          <a:p>
            <a:endParaRPr lang="en-GB" sz="1800" dirty="0" smtClean="0">
              <a:latin typeface="Arial" panose="020B0604020202020204" pitchFamily="34" charset="0"/>
              <a:ea typeface="Calibri" panose="020F0502020204030204" pitchFamily="34" charset="0"/>
              <a:cs typeface="Arial" panose="020B0604020202020204" pitchFamily="34" charset="0"/>
            </a:endParaRPr>
          </a:p>
          <a:p>
            <a:pPr marL="0" indent="0">
              <a:buNone/>
            </a:pPr>
            <a:endParaRPr lang="en-US" sz="2000" b="1" dirty="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9251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a:solidFill>
                  <a:prstClr val="black">
                    <a:lumMod val="75000"/>
                    <a:lumOff val="25000"/>
                  </a:prstClr>
                </a:solidFill>
              </a:rPr>
              <a:t>Overleaf Business Case</a:t>
            </a:r>
            <a:endParaRPr lang="en-GB" dirty="0"/>
          </a:p>
        </p:txBody>
      </p:sp>
      <p:sp>
        <p:nvSpPr>
          <p:cNvPr id="3" name="Content Placeholder 2"/>
          <p:cNvSpPr>
            <a:spLocks noGrp="1"/>
          </p:cNvSpPr>
          <p:nvPr>
            <p:ph idx="1"/>
          </p:nvPr>
        </p:nvSpPr>
        <p:spPr>
          <a:xfrm>
            <a:off x="838200" y="1428583"/>
            <a:ext cx="10515600" cy="4779712"/>
          </a:xfrm>
        </p:spPr>
        <p:txBody>
          <a:bodyPr>
            <a:normAutofit fontScale="92500" lnSpcReduction="10000"/>
          </a:bodyPr>
          <a:lstStyle/>
          <a:p>
            <a:pPr marL="0" indent="0">
              <a:buNone/>
            </a:pPr>
            <a:r>
              <a:rPr lang="en-US" sz="2400" b="1" u="sng"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Success Criteria</a:t>
            </a:r>
          </a:p>
          <a:p>
            <a:pPr marL="0" indent="0">
              <a:buNone/>
            </a:pPr>
            <a:r>
              <a:rPr lang="en-US" sz="1300" dirty="0" smtClean="0">
                <a:latin typeface="Calibri" panose="020F0502020204030204" pitchFamily="34" charset="0"/>
                <a:ea typeface="Calibri" panose="020F0502020204030204" pitchFamily="34" charset="0"/>
                <a:cs typeface="Arial" panose="020B0604020202020204" pitchFamily="34" charset="0"/>
              </a:rPr>
              <a:t>A one year pilot of Overleaf was conducted which included marketing and communications </a:t>
            </a:r>
            <a:r>
              <a:rPr lang="en-GB" sz="1300" dirty="0" smtClean="0">
                <a:latin typeface="Calibri" panose="020F0502020204030204" pitchFamily="34" charset="0"/>
                <a:ea typeface="Calibri" panose="020F0502020204030204" pitchFamily="34" charset="0"/>
                <a:cs typeface="Arial" panose="020B0604020202020204" pitchFamily="34" charset="0"/>
              </a:rPr>
              <a:t>for </a:t>
            </a:r>
            <a:r>
              <a:rPr lang="en-GB" sz="1300" dirty="0">
                <a:latin typeface="Calibri" panose="020F0502020204030204" pitchFamily="34" charset="0"/>
                <a:ea typeface="Calibri" panose="020F0502020204030204" pitchFamily="34" charset="0"/>
                <a:cs typeface="Arial" panose="020B0604020202020204" pitchFamily="34" charset="0"/>
              </a:rPr>
              <a:t>encouraging user participation </a:t>
            </a:r>
            <a:r>
              <a:rPr lang="en-GB" sz="1300" dirty="0" smtClean="0">
                <a:latin typeface="Calibri" panose="020F0502020204030204" pitchFamily="34" charset="0"/>
                <a:ea typeface="Calibri" panose="020F0502020204030204" pitchFamily="34" charset="0"/>
                <a:cs typeface="Arial" panose="020B0604020202020204" pitchFamily="34" charset="0"/>
              </a:rPr>
              <a:t>across </a:t>
            </a:r>
            <a:r>
              <a:rPr lang="en-GB" sz="1300" dirty="0">
                <a:latin typeface="Calibri" panose="020F0502020204030204" pitchFamily="34" charset="0"/>
                <a:ea typeface="Calibri" panose="020F0502020204030204" pitchFamily="34" charset="0"/>
                <a:cs typeface="Arial" panose="020B0604020202020204" pitchFamily="34" charset="0"/>
              </a:rPr>
              <a:t>additional </a:t>
            </a:r>
            <a:r>
              <a:rPr lang="en-GB" sz="1300" dirty="0" smtClean="0">
                <a:latin typeface="Calibri" panose="020F0502020204030204" pitchFamily="34" charset="0"/>
                <a:ea typeface="Calibri" panose="020F0502020204030204" pitchFamily="34" charset="0"/>
                <a:cs typeface="Arial" panose="020B0604020202020204" pitchFamily="34" charset="0"/>
              </a:rPr>
              <a:t>schools in the University.</a:t>
            </a:r>
            <a:endParaRPr lang="en-GB" sz="1300" dirty="0">
              <a:latin typeface="Calibri" panose="020F0502020204030204" pitchFamily="34" charset="0"/>
              <a:ea typeface="Calibri" panose="020F0502020204030204" pitchFamily="34" charset="0"/>
              <a:cs typeface="Arial" panose="020B0604020202020204" pitchFamily="34" charset="0"/>
            </a:endParaRPr>
          </a:p>
          <a:p>
            <a:pPr marL="0" indent="0">
              <a:buNone/>
            </a:pPr>
            <a:r>
              <a:rPr lang="en-US" sz="1300" dirty="0" smtClean="0">
                <a:latin typeface="Calibri" panose="020F0502020204030204" pitchFamily="34" charset="0"/>
                <a:ea typeface="Calibri" panose="020F0502020204030204" pitchFamily="34" charset="0"/>
                <a:cs typeface="Arial" panose="020B0604020202020204" pitchFamily="34" charset="0"/>
              </a:rPr>
              <a:t>Success criteria factors </a:t>
            </a:r>
            <a:r>
              <a:rPr lang="en-US" sz="1300" dirty="0">
                <a:latin typeface="Calibri" panose="020F0502020204030204" pitchFamily="34" charset="0"/>
                <a:ea typeface="Calibri" panose="020F0502020204030204" pitchFamily="34" charset="0"/>
                <a:cs typeface="Arial" panose="020B0604020202020204" pitchFamily="34" charset="0"/>
              </a:rPr>
              <a:t>were </a:t>
            </a:r>
            <a:r>
              <a:rPr lang="en-US" sz="1300" dirty="0" smtClean="0">
                <a:latin typeface="Calibri" panose="020F0502020204030204" pitchFamily="34" charset="0"/>
                <a:ea typeface="Calibri" panose="020F0502020204030204" pitchFamily="34" charset="0"/>
                <a:cs typeface="Arial" panose="020B0604020202020204" pitchFamily="34" charset="0"/>
              </a:rPr>
              <a:t>defined and measured </a:t>
            </a:r>
            <a:r>
              <a:rPr lang="en-US" sz="1300" dirty="0">
                <a:latin typeface="Calibri" panose="020F0502020204030204" pitchFamily="34" charset="0"/>
                <a:ea typeface="Calibri" panose="020F0502020204030204" pitchFamily="34" charset="0"/>
                <a:cs typeface="Arial" panose="020B0604020202020204" pitchFamily="34" charset="0"/>
              </a:rPr>
              <a:t>to demonstrate that there was positive quantitative indicators for the justification that would support the business case to  acquire </a:t>
            </a:r>
            <a:r>
              <a:rPr lang="en-US" sz="1300" dirty="0" smtClean="0">
                <a:latin typeface="Calibri" panose="020F0502020204030204" pitchFamily="34" charset="0"/>
                <a:ea typeface="Calibri" panose="020F0502020204030204" pitchFamily="34" charset="0"/>
                <a:cs typeface="Arial" panose="020B0604020202020204" pitchFamily="34" charset="0"/>
              </a:rPr>
              <a:t>an appropriate  </a:t>
            </a:r>
            <a:r>
              <a:rPr lang="en-US" sz="1300" dirty="0" err="1" smtClean="0">
                <a:latin typeface="Calibri" panose="020F0502020204030204" pitchFamily="34" charset="0"/>
                <a:ea typeface="Calibri" panose="020F0502020204030204" pitchFamily="34" charset="0"/>
                <a:cs typeface="Arial" panose="020B0604020202020204" pitchFamily="34" charset="0"/>
              </a:rPr>
              <a:t>licence</a:t>
            </a:r>
            <a:r>
              <a:rPr lang="en-US" sz="1300" dirty="0" smtClean="0">
                <a:latin typeface="Calibri" panose="020F0502020204030204" pitchFamily="34" charset="0"/>
                <a:ea typeface="Calibri" panose="020F0502020204030204" pitchFamily="34" charset="0"/>
                <a:cs typeface="Arial" panose="020B0604020202020204" pitchFamily="34" charset="0"/>
              </a:rPr>
              <a:t> model for the University.</a:t>
            </a:r>
          </a:p>
          <a:p>
            <a:pPr marL="0" indent="0">
              <a:buNone/>
            </a:pPr>
            <a:r>
              <a:rPr lang="en-US" sz="1300" dirty="0" smtClean="0">
                <a:latin typeface="Calibri" panose="020F0502020204030204" pitchFamily="34" charset="0"/>
                <a:ea typeface="Calibri" panose="020F0502020204030204" pitchFamily="34" charset="0"/>
                <a:cs typeface="Arial" panose="020B0604020202020204" pitchFamily="34" charset="0"/>
              </a:rPr>
              <a:t>These success criteria included</a:t>
            </a:r>
            <a:r>
              <a:rPr lang="en-US" sz="1300" dirty="0">
                <a:latin typeface="Calibri" panose="020F0502020204030204" pitchFamily="34" charset="0"/>
                <a:ea typeface="Calibri" panose="020F0502020204030204" pitchFamily="34" charset="0"/>
                <a:cs typeface="Arial" panose="020B0604020202020204" pitchFamily="34" charset="0"/>
              </a:rPr>
              <a:t>; number of additional </a:t>
            </a:r>
            <a:r>
              <a:rPr lang="en-US" sz="1300" dirty="0" err="1">
                <a:latin typeface="Calibri" panose="020F0502020204030204" pitchFamily="34" charset="0"/>
                <a:ea typeface="Calibri" panose="020F0502020204030204" pitchFamily="34" charset="0"/>
                <a:cs typeface="Arial" panose="020B0604020202020204" pitchFamily="34" charset="0"/>
              </a:rPr>
              <a:t>licences</a:t>
            </a:r>
            <a:r>
              <a:rPr lang="en-US" sz="1300" dirty="0">
                <a:latin typeface="Calibri" panose="020F0502020204030204" pitchFamily="34" charset="0"/>
                <a:ea typeface="Calibri" panose="020F0502020204030204" pitchFamily="34" charset="0"/>
                <a:cs typeface="Arial" panose="020B0604020202020204" pitchFamily="34" charset="0"/>
              </a:rPr>
              <a:t> allocated, number of active users increasing, number of new projects started, increasing levels of collaboration and additional schools </a:t>
            </a:r>
            <a:r>
              <a:rPr lang="en-US" sz="1300" dirty="0" smtClean="0">
                <a:latin typeface="Calibri" panose="020F0502020204030204" pitchFamily="34" charset="0"/>
                <a:ea typeface="Calibri" panose="020F0502020204030204" pitchFamily="34" charset="0"/>
                <a:cs typeface="Arial" panose="020B0604020202020204" pitchFamily="34" charset="0"/>
              </a:rPr>
              <a:t>uptake.</a:t>
            </a:r>
          </a:p>
          <a:p>
            <a:pPr marL="0" indent="0">
              <a:buNone/>
            </a:pPr>
            <a:r>
              <a:rPr lang="en-US" sz="1300" dirty="0" smtClean="0">
                <a:latin typeface="Calibri" panose="020F0502020204030204" pitchFamily="34" charset="0"/>
                <a:ea typeface="Calibri" panose="020F0502020204030204" pitchFamily="34" charset="0"/>
                <a:cs typeface="Arial" panose="020B0604020202020204" pitchFamily="34" charset="0"/>
              </a:rPr>
              <a:t>Across </a:t>
            </a:r>
            <a:r>
              <a:rPr lang="en-US" sz="1300" dirty="0">
                <a:latin typeface="Calibri" panose="020F0502020204030204" pitchFamily="34" charset="0"/>
                <a:ea typeface="Calibri" panose="020F0502020204030204" pitchFamily="34" charset="0"/>
                <a:cs typeface="Arial" panose="020B0604020202020204" pitchFamily="34" charset="0"/>
              </a:rPr>
              <a:t>all these indicators there has been a twofold increase across the </a:t>
            </a:r>
            <a:r>
              <a:rPr lang="en-US" sz="1300" dirty="0" smtClean="0">
                <a:latin typeface="Calibri" panose="020F0502020204030204" pitchFamily="34" charset="0"/>
                <a:ea typeface="Calibri" panose="020F0502020204030204" pitchFamily="34" charset="0"/>
                <a:cs typeface="Arial" panose="020B0604020202020204" pitchFamily="34" charset="0"/>
              </a:rPr>
              <a:t>board and usage is continuing to grow month on month. October 2017 to November 2018</a:t>
            </a:r>
          </a:p>
          <a:p>
            <a:pPr marL="0" indent="0">
              <a:buNone/>
            </a:pPr>
            <a:r>
              <a:rPr lang="en-US" sz="1300" dirty="0" smtClean="0">
                <a:latin typeface="Calibri" panose="020F0502020204030204" pitchFamily="34" charset="0"/>
                <a:ea typeface="Calibri" panose="020F0502020204030204" pitchFamily="34" charset="0"/>
                <a:cs typeface="Arial" panose="020B0604020202020204" pitchFamily="34" charset="0"/>
              </a:rPr>
              <a:t>Details </a:t>
            </a:r>
            <a:r>
              <a:rPr lang="en-US" sz="1300" dirty="0">
                <a:latin typeface="Calibri" panose="020F0502020204030204" pitchFamily="34" charset="0"/>
                <a:ea typeface="Calibri" panose="020F0502020204030204" pitchFamily="34" charset="0"/>
                <a:cs typeface="Arial" panose="020B0604020202020204" pitchFamily="34" charset="0"/>
              </a:rPr>
              <a:t>of this can be found in Appendix III</a:t>
            </a:r>
            <a:r>
              <a:rPr lang="en-US" sz="1300" dirty="0" smtClean="0">
                <a:latin typeface="Calibri" panose="020F0502020204030204" pitchFamily="34" charset="0"/>
                <a:ea typeface="Calibri" panose="020F0502020204030204" pitchFamily="34" charset="0"/>
                <a:cs typeface="Arial" panose="020B0604020202020204" pitchFamily="34" charset="0"/>
              </a:rPr>
              <a:t>.</a:t>
            </a:r>
            <a:endParaRPr lang="en-US" dirty="0" smtClean="0">
              <a:latin typeface="Calibri" panose="020F0502020204030204" pitchFamily="34" charset="0"/>
              <a:ea typeface="Calibri" panose="020F0502020204030204" pitchFamily="34" charset="0"/>
              <a:cs typeface="Arial" panose="020B0604020202020204" pitchFamily="34" charset="0"/>
            </a:endParaRPr>
          </a:p>
          <a:p>
            <a:pPr marL="0" indent="0">
              <a:buNone/>
            </a:pPr>
            <a:endParaRPr lang="en-US" sz="1700" b="1" dirty="0" smtClean="0">
              <a:solidFill>
                <a:srgbClr val="F79646"/>
              </a:solidFill>
              <a:latin typeface="Arial" panose="020B0604020202020204" pitchFamily="34" charset="0"/>
              <a:ea typeface="Calibri" panose="020F0502020204030204" pitchFamily="34" charset="0"/>
              <a:cs typeface="Arial" panose="020B0604020202020204" pitchFamily="34" charset="0"/>
            </a:endParaRPr>
          </a:p>
          <a:p>
            <a:pPr marL="0" indent="0">
              <a:buNone/>
            </a:pPr>
            <a:r>
              <a:rPr lang="en-US" sz="2400" b="1" u="sng"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Funding Options</a:t>
            </a:r>
          </a:p>
          <a:p>
            <a:r>
              <a:rPr lang="en-GB" sz="1000" b="1" dirty="0" smtClean="0">
                <a:latin typeface="Arial" panose="020B0604020202020204" pitchFamily="34" charset="0"/>
                <a:ea typeface="Calibri" panose="020F0502020204030204" pitchFamily="34" charset="0"/>
                <a:cs typeface="Arial" panose="020B0604020202020204" pitchFamily="34" charset="0"/>
              </a:rPr>
              <a:t>Option 1 – Purchase Overleaf site wide license funded by University</a:t>
            </a:r>
          </a:p>
          <a:p>
            <a:r>
              <a:rPr lang="en-GB" sz="1000" b="1" dirty="0" smtClean="0">
                <a:latin typeface="Arial" panose="020B0604020202020204" pitchFamily="34" charset="0"/>
                <a:ea typeface="Calibri" panose="020F0502020204030204" pitchFamily="34" charset="0"/>
                <a:cs typeface="Arial" panose="020B0604020202020204" pitchFamily="34" charset="0"/>
              </a:rPr>
              <a:t>Option 2 – Purchase Overleaf license for CSCE funded by College</a:t>
            </a:r>
          </a:p>
          <a:p>
            <a:r>
              <a:rPr lang="en-GB" sz="1000" b="1" dirty="0" smtClean="0">
                <a:latin typeface="Arial" panose="020B0604020202020204" pitchFamily="34" charset="0"/>
                <a:ea typeface="Calibri" panose="020F0502020204030204" pitchFamily="34" charset="0"/>
                <a:cs typeface="Arial" panose="020B0604020202020204" pitchFamily="34" charset="0"/>
              </a:rPr>
              <a:t>Option 3 – Purchase Overleaf license for School of Engineering funded by school</a:t>
            </a:r>
          </a:p>
          <a:p>
            <a:r>
              <a:rPr lang="en-GB" sz="1000" b="1" dirty="0" smtClean="0">
                <a:latin typeface="Arial" panose="020B0604020202020204" pitchFamily="34" charset="0"/>
                <a:ea typeface="Calibri" panose="020F0502020204030204" pitchFamily="34" charset="0"/>
                <a:cs typeface="Arial" panose="020B0604020202020204" pitchFamily="34" charset="0"/>
              </a:rPr>
              <a:t>Option 4 – Purchase Overleaf license for consortium of schools and split costs</a:t>
            </a:r>
          </a:p>
          <a:p>
            <a:pPr marL="914400" lvl="2" indent="0" eaLnBrk="0" fontAlgn="base" hangingPunct="0">
              <a:spcBef>
                <a:spcPct val="0"/>
              </a:spcBef>
              <a:spcAft>
                <a:spcPct val="0"/>
              </a:spcAft>
              <a:buNone/>
            </a:pPr>
            <a:endParaRPr lang="en-GB" altLang="en-US" sz="1100" dirty="0" smtClean="0">
              <a:latin typeface="Calibri" panose="020F0502020204030204" pitchFamily="34" charset="0"/>
              <a:cs typeface="Helvetica" panose="020B0604020202020204" pitchFamily="34" charset="0"/>
            </a:endParaRPr>
          </a:p>
          <a:p>
            <a:pPr marL="0" indent="0" eaLnBrk="0" fontAlgn="base" hangingPunct="0">
              <a:spcBef>
                <a:spcPct val="0"/>
              </a:spcBef>
              <a:spcAft>
                <a:spcPct val="0"/>
              </a:spcAft>
              <a:buNone/>
            </a:pPr>
            <a:endParaRPr lang="en-GB" altLang="en-US" sz="1200" dirty="0" smtClean="0">
              <a:latin typeface="Calibri" panose="020F0502020204030204" pitchFamily="34" charset="0"/>
              <a:cs typeface="Helvetica" panose="020B0604020202020204" pitchFamily="34" charset="0"/>
            </a:endParaRPr>
          </a:p>
          <a:p>
            <a:pPr marL="0" indent="0" eaLnBrk="0" fontAlgn="base" hangingPunct="0">
              <a:spcBef>
                <a:spcPct val="0"/>
              </a:spcBef>
              <a:spcAft>
                <a:spcPct val="0"/>
              </a:spcAft>
              <a:buNone/>
            </a:pPr>
            <a:r>
              <a:rPr lang="en-GB" altLang="en-US" sz="1200" dirty="0" smtClean="0">
                <a:latin typeface="Calibri" panose="020F0502020204030204" pitchFamily="34" charset="0"/>
                <a:cs typeface="Helvetica" panose="020B0604020202020204" pitchFamily="34" charset="0"/>
              </a:rPr>
              <a:t>Recommended Funding Option: </a:t>
            </a:r>
          </a:p>
          <a:p>
            <a:pPr marL="0" indent="0" eaLnBrk="0" fontAlgn="base" hangingPunct="0">
              <a:spcBef>
                <a:spcPct val="0"/>
              </a:spcBef>
              <a:spcAft>
                <a:spcPct val="0"/>
              </a:spcAft>
              <a:buNone/>
            </a:pPr>
            <a:r>
              <a:rPr lang="en-GB" altLang="en-US" sz="1200" dirty="0" smtClean="0">
                <a:latin typeface="Calibri" panose="020F0502020204030204" pitchFamily="34" charset="0"/>
                <a:cs typeface="Helvetica" panose="020B0604020202020204" pitchFamily="34" charset="0"/>
              </a:rPr>
              <a:t>The recommended funding option is … This is based on …?</a:t>
            </a:r>
          </a:p>
          <a:p>
            <a:pPr eaLnBrk="0" fontAlgn="base" hangingPunct="0">
              <a:spcBef>
                <a:spcPct val="0"/>
              </a:spcBef>
              <a:spcAft>
                <a:spcPct val="0"/>
              </a:spcAft>
            </a:pPr>
            <a:endParaRPr lang="en-GB" altLang="en-US" sz="1200" dirty="0" smtClean="0">
              <a:latin typeface="Calibri" panose="020F0502020204030204" pitchFamily="34" charset="0"/>
              <a:cs typeface="Helvetica" panose="020B0604020202020204" pitchFamily="34" charset="0"/>
            </a:endParaRPr>
          </a:p>
          <a:p>
            <a:pPr marL="0" indent="0" eaLnBrk="0" fontAlgn="base" hangingPunct="0">
              <a:spcBef>
                <a:spcPct val="0"/>
              </a:spcBef>
              <a:spcAft>
                <a:spcPct val="0"/>
              </a:spcAft>
              <a:buNone/>
            </a:pPr>
            <a:r>
              <a:rPr lang="en-GB" altLang="en-US" sz="1200" dirty="0" smtClean="0">
                <a:latin typeface="Calibri" panose="020F0502020204030204" pitchFamily="34" charset="0"/>
                <a:cs typeface="Helvetica" panose="020B0604020202020204" pitchFamily="34" charset="0"/>
              </a:rPr>
              <a:t>See Appendix III for the investment profile.</a:t>
            </a:r>
            <a:endParaRPr lang="en-GB" altLang="en-US" sz="1200" dirty="0" smtClean="0">
              <a:latin typeface="Arial" panose="020B0604020202020204" pitchFamily="34" charset="0"/>
            </a:endParaRPr>
          </a:p>
          <a:p>
            <a:endParaRPr lang="en-GB" sz="1000" b="1" dirty="0" smtClean="0">
              <a:latin typeface="Arial" panose="020B0604020202020204" pitchFamily="34" charset="0"/>
              <a:ea typeface="Calibri" panose="020F0502020204030204" pitchFamily="34" charset="0"/>
              <a:cs typeface="Arial" panose="020B0604020202020204" pitchFamily="34" charset="0"/>
            </a:endParaRPr>
          </a:p>
          <a:p>
            <a:pPr marL="0" indent="0">
              <a:buNone/>
            </a:pPr>
            <a:endParaRPr lang="en-GB" sz="1300" b="1" dirty="0" smtClean="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97961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514620661"/>
              </p:ext>
            </p:extLst>
          </p:nvPr>
        </p:nvGraphicFramePr>
        <p:xfrm>
          <a:off x="2970464" y="799889"/>
          <a:ext cx="5944936" cy="2637145"/>
        </p:xfrm>
        <a:graphic>
          <a:graphicData uri="http://schemas.openxmlformats.org/drawingml/2006/table">
            <a:tbl>
              <a:tblPr firstRow="1" bandRow="1">
                <a:tableStyleId>{5C22544A-7EE6-4342-B048-85BDC9FD1C3A}</a:tableStyleId>
              </a:tblPr>
              <a:tblGrid>
                <a:gridCol w="1752192">
                  <a:extLst>
                    <a:ext uri="{9D8B030D-6E8A-4147-A177-3AD203B41FA5}">
                      <a16:colId xmlns:a16="http://schemas.microsoft.com/office/drawing/2014/main" val="492491031"/>
                    </a:ext>
                  </a:extLst>
                </a:gridCol>
                <a:gridCol w="625783">
                  <a:extLst>
                    <a:ext uri="{9D8B030D-6E8A-4147-A177-3AD203B41FA5}">
                      <a16:colId xmlns:a16="http://schemas.microsoft.com/office/drawing/2014/main" val="2266242109"/>
                    </a:ext>
                  </a:extLst>
                </a:gridCol>
                <a:gridCol w="1188987">
                  <a:extLst>
                    <a:ext uri="{9D8B030D-6E8A-4147-A177-3AD203B41FA5}">
                      <a16:colId xmlns:a16="http://schemas.microsoft.com/office/drawing/2014/main" val="3735084327"/>
                    </a:ext>
                  </a:extLst>
                </a:gridCol>
                <a:gridCol w="1188987">
                  <a:extLst>
                    <a:ext uri="{9D8B030D-6E8A-4147-A177-3AD203B41FA5}">
                      <a16:colId xmlns:a16="http://schemas.microsoft.com/office/drawing/2014/main" val="2691801508"/>
                    </a:ext>
                  </a:extLst>
                </a:gridCol>
                <a:gridCol w="1188987">
                  <a:extLst>
                    <a:ext uri="{9D8B030D-6E8A-4147-A177-3AD203B41FA5}">
                      <a16:colId xmlns:a16="http://schemas.microsoft.com/office/drawing/2014/main" val="3469349521"/>
                    </a:ext>
                  </a:extLst>
                </a:gridCol>
              </a:tblGrid>
              <a:tr h="376735">
                <a:tc>
                  <a:txBody>
                    <a:bodyPr/>
                    <a:lstStyle/>
                    <a:p>
                      <a:endParaRPr lang="en-GB" dirty="0"/>
                    </a:p>
                  </a:txBody>
                  <a:tcPr/>
                </a:tc>
                <a:tc>
                  <a:txBody>
                    <a:bodyPr/>
                    <a:lstStyle/>
                    <a:p>
                      <a:endParaRPr lang="en-GB"/>
                    </a:p>
                  </a:txBody>
                  <a:tcPr/>
                </a:tc>
                <a:tc>
                  <a:txBody>
                    <a:bodyPr/>
                    <a:lstStyle/>
                    <a:p>
                      <a:r>
                        <a:rPr lang="en-GB" sz="1400" dirty="0" smtClean="0"/>
                        <a:t>Year 1</a:t>
                      </a:r>
                      <a:endParaRPr lang="en-GB" sz="1400" dirty="0"/>
                    </a:p>
                  </a:txBody>
                  <a:tcPr/>
                </a:tc>
                <a:tc>
                  <a:txBody>
                    <a:bodyPr/>
                    <a:lstStyle/>
                    <a:p>
                      <a:r>
                        <a:rPr lang="en-GB" sz="1400" dirty="0" smtClean="0"/>
                        <a:t>Year 2</a:t>
                      </a:r>
                      <a:endParaRPr lang="en-GB" sz="1400" dirty="0"/>
                    </a:p>
                  </a:txBody>
                  <a:tcPr/>
                </a:tc>
                <a:tc>
                  <a:txBody>
                    <a:bodyPr/>
                    <a:lstStyle/>
                    <a:p>
                      <a:r>
                        <a:rPr lang="en-GB" sz="1400" dirty="0" smtClean="0"/>
                        <a:t>Year 3</a:t>
                      </a:r>
                      <a:endParaRPr lang="en-GB" sz="1400" dirty="0"/>
                    </a:p>
                  </a:txBody>
                  <a:tcPr/>
                </a:tc>
                <a:extLst>
                  <a:ext uri="{0D108BD9-81ED-4DB2-BD59-A6C34878D82A}">
                    <a16:rowId xmlns:a16="http://schemas.microsoft.com/office/drawing/2014/main" val="1475862993"/>
                  </a:ext>
                </a:extLst>
              </a:tr>
              <a:tr h="470919">
                <a:tc>
                  <a:txBody>
                    <a:bodyPr/>
                    <a:lstStyle/>
                    <a:p>
                      <a:r>
                        <a:rPr lang="en-GB" sz="1200" b="1" dirty="0" smtClean="0"/>
                        <a:t>Overleaf Commons (List Price)</a:t>
                      </a:r>
                      <a:endParaRPr lang="en-GB" sz="1200" b="1" dirty="0"/>
                    </a:p>
                  </a:txBody>
                  <a:tcPr/>
                </a:tc>
                <a:tc>
                  <a:txBody>
                    <a:bodyPr/>
                    <a:lstStyle/>
                    <a:p>
                      <a:endParaRPr lang="en-GB" sz="1200" b="1" dirty="0"/>
                    </a:p>
                  </a:txBody>
                  <a:tcPr/>
                </a:tc>
                <a:tc>
                  <a:txBody>
                    <a:bodyPr/>
                    <a:lstStyle/>
                    <a:p>
                      <a:r>
                        <a:rPr lang="en-GB" sz="1200" b="1" dirty="0" smtClean="0"/>
                        <a:t>£19200</a:t>
                      </a:r>
                      <a:endParaRPr lang="en-GB"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t>£19200</a:t>
                      </a:r>
                    </a:p>
                    <a:p>
                      <a:endParaRPr lang="en-GB"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t>£19200</a:t>
                      </a:r>
                    </a:p>
                  </a:txBody>
                  <a:tcPr/>
                </a:tc>
                <a:extLst>
                  <a:ext uri="{0D108BD9-81ED-4DB2-BD59-A6C34878D82A}">
                    <a16:rowId xmlns:a16="http://schemas.microsoft.com/office/drawing/2014/main" val="3872366141"/>
                  </a:ext>
                </a:extLst>
              </a:tr>
              <a:tr h="470919">
                <a:tc>
                  <a:txBody>
                    <a:bodyPr/>
                    <a:lstStyle/>
                    <a:p>
                      <a:r>
                        <a:rPr lang="en-GB" sz="1200" b="1" dirty="0" smtClean="0">
                          <a:solidFill>
                            <a:srgbClr val="FF0000"/>
                          </a:solidFill>
                        </a:rPr>
                        <a:t>30 Day</a:t>
                      </a:r>
                      <a:r>
                        <a:rPr lang="en-GB" sz="1200" b="1" baseline="0" dirty="0" smtClean="0">
                          <a:solidFill>
                            <a:srgbClr val="FF0000"/>
                          </a:solidFill>
                        </a:rPr>
                        <a:t> Signing Discount</a:t>
                      </a:r>
                      <a:endParaRPr lang="en-GB" sz="1200" b="1" dirty="0">
                        <a:solidFill>
                          <a:srgbClr val="FF0000"/>
                        </a:solidFill>
                      </a:endParaRPr>
                    </a:p>
                  </a:txBody>
                  <a:tcPr/>
                </a:tc>
                <a:tc>
                  <a:txBody>
                    <a:bodyPr/>
                    <a:lstStyle/>
                    <a:p>
                      <a:r>
                        <a:rPr lang="en-GB" sz="1200" b="1" dirty="0" smtClean="0">
                          <a:solidFill>
                            <a:srgbClr val="FF0000"/>
                          </a:solidFill>
                        </a:rPr>
                        <a:t>-15%</a:t>
                      </a:r>
                      <a:endParaRPr lang="en-GB" sz="1200" b="1" dirty="0">
                        <a:solidFill>
                          <a:srgbClr val="FF0000"/>
                        </a:solidFill>
                      </a:endParaRPr>
                    </a:p>
                  </a:txBody>
                  <a:tcPr/>
                </a:tc>
                <a:tc>
                  <a:txBody>
                    <a:bodyPr/>
                    <a:lstStyle/>
                    <a:p>
                      <a:r>
                        <a:rPr lang="en-GB" sz="1200" b="1" dirty="0" smtClean="0">
                          <a:solidFill>
                            <a:srgbClr val="FF0000"/>
                          </a:solidFill>
                        </a:rPr>
                        <a:t>-£2880</a:t>
                      </a:r>
                      <a:endParaRPr lang="en-GB" sz="1200"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solidFill>
                            <a:srgbClr val="FF0000"/>
                          </a:solidFill>
                        </a:rPr>
                        <a:t>-£2880</a:t>
                      </a:r>
                    </a:p>
                    <a:p>
                      <a:endParaRPr lang="en-GB" sz="1200"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solidFill>
                            <a:srgbClr val="FF0000"/>
                          </a:solidFill>
                        </a:rPr>
                        <a:t>-£2880</a:t>
                      </a:r>
                    </a:p>
                    <a:p>
                      <a:endParaRPr lang="en-GB" sz="1200" b="1" dirty="0">
                        <a:solidFill>
                          <a:srgbClr val="FF0000"/>
                        </a:solidFill>
                      </a:endParaRPr>
                    </a:p>
                  </a:txBody>
                  <a:tcPr/>
                </a:tc>
                <a:extLst>
                  <a:ext uri="{0D108BD9-81ED-4DB2-BD59-A6C34878D82A}">
                    <a16:rowId xmlns:a16="http://schemas.microsoft.com/office/drawing/2014/main" val="1933132912"/>
                  </a:ext>
                </a:extLst>
              </a:tr>
              <a:tr h="282551">
                <a:tc>
                  <a:txBody>
                    <a:bodyPr/>
                    <a:lstStyle/>
                    <a:p>
                      <a:r>
                        <a:rPr lang="en-GB" sz="1200" b="1" dirty="0" smtClean="0">
                          <a:solidFill>
                            <a:srgbClr val="FF0000"/>
                          </a:solidFill>
                        </a:rPr>
                        <a:t>3-yr Contract</a:t>
                      </a:r>
                      <a:r>
                        <a:rPr lang="en-GB" sz="1200" b="1" baseline="0" dirty="0" smtClean="0">
                          <a:solidFill>
                            <a:srgbClr val="FF0000"/>
                          </a:solidFill>
                        </a:rPr>
                        <a:t> Discount</a:t>
                      </a:r>
                      <a:endParaRPr lang="en-GB" sz="1200" b="1" dirty="0">
                        <a:solidFill>
                          <a:srgbClr val="FF0000"/>
                        </a:solidFill>
                      </a:endParaRPr>
                    </a:p>
                  </a:txBody>
                  <a:tcPr/>
                </a:tc>
                <a:tc>
                  <a:txBody>
                    <a:bodyPr/>
                    <a:lstStyle/>
                    <a:p>
                      <a:r>
                        <a:rPr lang="en-GB" sz="1200" b="1" dirty="0" smtClean="0">
                          <a:solidFill>
                            <a:srgbClr val="FF0000"/>
                          </a:solidFill>
                        </a:rPr>
                        <a:t>-10%</a:t>
                      </a:r>
                      <a:endParaRPr lang="en-GB" sz="1200" b="1" dirty="0">
                        <a:solidFill>
                          <a:srgbClr val="FF0000"/>
                        </a:solidFill>
                      </a:endParaRPr>
                    </a:p>
                  </a:txBody>
                  <a:tcPr/>
                </a:tc>
                <a:tc>
                  <a:txBody>
                    <a:bodyPr/>
                    <a:lstStyle/>
                    <a:p>
                      <a:r>
                        <a:rPr lang="en-GB" sz="1200" b="1" dirty="0" smtClean="0">
                          <a:solidFill>
                            <a:srgbClr val="FF0000"/>
                          </a:solidFill>
                        </a:rPr>
                        <a:t>-£1632</a:t>
                      </a:r>
                      <a:endParaRPr lang="en-GB" sz="1200" b="1" dirty="0">
                        <a:solidFill>
                          <a:srgbClr val="FF0000"/>
                        </a:solidFill>
                      </a:endParaRPr>
                    </a:p>
                  </a:txBody>
                  <a:tcPr/>
                </a:tc>
                <a:tc>
                  <a:txBody>
                    <a:bodyPr/>
                    <a:lstStyle/>
                    <a:p>
                      <a:r>
                        <a:rPr lang="en-GB" sz="1200" b="1" dirty="0" smtClean="0">
                          <a:solidFill>
                            <a:srgbClr val="FF0000"/>
                          </a:solidFill>
                        </a:rPr>
                        <a:t>-£1632</a:t>
                      </a:r>
                      <a:endParaRPr lang="en-GB" sz="1200" b="1" dirty="0">
                        <a:solidFill>
                          <a:srgbClr val="FF0000"/>
                        </a:solidFill>
                      </a:endParaRPr>
                    </a:p>
                  </a:txBody>
                  <a:tcPr/>
                </a:tc>
                <a:tc>
                  <a:txBody>
                    <a:bodyPr/>
                    <a:lstStyle/>
                    <a:p>
                      <a:r>
                        <a:rPr lang="en-GB" sz="1200" b="1" dirty="0" smtClean="0">
                          <a:solidFill>
                            <a:srgbClr val="FF0000"/>
                          </a:solidFill>
                        </a:rPr>
                        <a:t>-£1632</a:t>
                      </a:r>
                      <a:endParaRPr lang="en-GB" sz="1200" b="1" dirty="0">
                        <a:solidFill>
                          <a:srgbClr val="FF0000"/>
                        </a:solidFill>
                      </a:endParaRPr>
                    </a:p>
                  </a:txBody>
                  <a:tcPr/>
                </a:tc>
                <a:extLst>
                  <a:ext uri="{0D108BD9-81ED-4DB2-BD59-A6C34878D82A}">
                    <a16:rowId xmlns:a16="http://schemas.microsoft.com/office/drawing/2014/main" val="2873963139"/>
                  </a:ext>
                </a:extLst>
              </a:tr>
              <a:tr h="470919">
                <a:tc>
                  <a:txBody>
                    <a:bodyPr/>
                    <a:lstStyle/>
                    <a:p>
                      <a:r>
                        <a:rPr lang="en-GB" sz="1200" b="1" dirty="0" smtClean="0">
                          <a:solidFill>
                            <a:srgbClr val="FF0000"/>
                          </a:solidFill>
                        </a:rPr>
                        <a:t>Year 1 Roll-out Discount</a:t>
                      </a:r>
                      <a:endParaRPr lang="en-GB" sz="1200" b="1" dirty="0">
                        <a:solidFill>
                          <a:srgbClr val="FF0000"/>
                        </a:solidFill>
                      </a:endParaRPr>
                    </a:p>
                  </a:txBody>
                  <a:tcPr/>
                </a:tc>
                <a:tc>
                  <a:txBody>
                    <a:bodyPr/>
                    <a:lstStyle/>
                    <a:p>
                      <a:r>
                        <a:rPr lang="en-GB" sz="1200" b="1" dirty="0" smtClean="0">
                          <a:solidFill>
                            <a:srgbClr val="FF0000"/>
                          </a:solidFill>
                        </a:rPr>
                        <a:t>-20%</a:t>
                      </a:r>
                      <a:endParaRPr lang="en-GB" sz="1200" b="1" dirty="0">
                        <a:solidFill>
                          <a:srgbClr val="FF0000"/>
                        </a:solidFill>
                      </a:endParaRPr>
                    </a:p>
                  </a:txBody>
                  <a:tcPr/>
                </a:tc>
                <a:tc>
                  <a:txBody>
                    <a:bodyPr/>
                    <a:lstStyle/>
                    <a:p>
                      <a:r>
                        <a:rPr lang="en-GB" sz="1200" b="1" dirty="0" smtClean="0">
                          <a:solidFill>
                            <a:srgbClr val="FF0000"/>
                          </a:solidFill>
                        </a:rPr>
                        <a:t>-£2938</a:t>
                      </a:r>
                      <a:endParaRPr lang="en-GB" sz="1200" b="1" dirty="0">
                        <a:solidFill>
                          <a:srgbClr val="FF0000"/>
                        </a:solidFill>
                      </a:endParaRPr>
                    </a:p>
                  </a:txBody>
                  <a:tcPr/>
                </a:tc>
                <a:tc>
                  <a:txBody>
                    <a:bodyPr/>
                    <a:lstStyle/>
                    <a:p>
                      <a:r>
                        <a:rPr lang="en-GB" sz="1200" b="1" dirty="0" smtClean="0"/>
                        <a:t>N/A</a:t>
                      </a:r>
                      <a:endParaRPr lang="en-GB" sz="1200" b="1" dirty="0"/>
                    </a:p>
                  </a:txBody>
                  <a:tcPr/>
                </a:tc>
                <a:tc>
                  <a:txBody>
                    <a:bodyPr/>
                    <a:lstStyle/>
                    <a:p>
                      <a:r>
                        <a:rPr lang="en-GB" sz="1200" b="1" dirty="0" smtClean="0"/>
                        <a:t>N/A</a:t>
                      </a:r>
                      <a:endParaRPr lang="en-GB" sz="1200" b="1" dirty="0"/>
                    </a:p>
                  </a:txBody>
                  <a:tcPr/>
                </a:tc>
                <a:extLst>
                  <a:ext uri="{0D108BD9-81ED-4DB2-BD59-A6C34878D82A}">
                    <a16:rowId xmlns:a16="http://schemas.microsoft.com/office/drawing/2014/main" val="1445702701"/>
                  </a:ext>
                </a:extLst>
              </a:tr>
              <a:tr h="282551">
                <a:tc>
                  <a:txBody>
                    <a:bodyPr/>
                    <a:lstStyle/>
                    <a:p>
                      <a:r>
                        <a:rPr lang="en-GB" sz="1200" b="1" dirty="0" smtClean="0"/>
                        <a:t>Total</a:t>
                      </a:r>
                      <a:endParaRPr lang="en-GB" sz="1200" b="1" dirty="0"/>
                    </a:p>
                  </a:txBody>
                  <a:tcPr/>
                </a:tc>
                <a:tc>
                  <a:txBody>
                    <a:bodyPr/>
                    <a:lstStyle/>
                    <a:p>
                      <a:endParaRPr lang="en-GB" sz="1200" b="1"/>
                    </a:p>
                  </a:txBody>
                  <a:tcPr/>
                </a:tc>
                <a:tc>
                  <a:txBody>
                    <a:bodyPr/>
                    <a:lstStyle/>
                    <a:p>
                      <a:r>
                        <a:rPr lang="en-GB" sz="1200" b="1" dirty="0" smtClean="0"/>
                        <a:t>£11750</a:t>
                      </a:r>
                      <a:endParaRPr lang="en-GB" sz="1200" b="1" dirty="0"/>
                    </a:p>
                  </a:txBody>
                  <a:tcPr/>
                </a:tc>
                <a:tc>
                  <a:txBody>
                    <a:bodyPr/>
                    <a:lstStyle/>
                    <a:p>
                      <a:r>
                        <a:rPr lang="en-GB" sz="1200" b="1" dirty="0" smtClean="0"/>
                        <a:t>£14688</a:t>
                      </a:r>
                      <a:endParaRPr lang="en-GB"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t>£14688</a:t>
                      </a:r>
                    </a:p>
                  </a:txBody>
                  <a:tcPr/>
                </a:tc>
                <a:extLst>
                  <a:ext uri="{0D108BD9-81ED-4DB2-BD59-A6C34878D82A}">
                    <a16:rowId xmlns:a16="http://schemas.microsoft.com/office/drawing/2014/main" val="3770054815"/>
                  </a:ext>
                </a:extLst>
              </a:tr>
              <a:tr h="282551">
                <a:tc>
                  <a:txBody>
                    <a:bodyPr/>
                    <a:lstStyle/>
                    <a:p>
                      <a:r>
                        <a:rPr lang="en-GB" sz="1200" b="1" dirty="0" smtClean="0"/>
                        <a:t>3-yr</a:t>
                      </a:r>
                      <a:r>
                        <a:rPr lang="en-GB" sz="1200" b="1" baseline="0" dirty="0" smtClean="0"/>
                        <a:t> Total </a:t>
                      </a:r>
                      <a:endParaRPr lang="en-GB" sz="1200" b="1" dirty="0"/>
                    </a:p>
                  </a:txBody>
                  <a:tcPr/>
                </a:tc>
                <a:tc>
                  <a:txBody>
                    <a:bodyPr/>
                    <a:lstStyle/>
                    <a:p>
                      <a:endParaRPr lang="en-GB" sz="1200" b="1"/>
                    </a:p>
                  </a:txBody>
                  <a:tcPr/>
                </a:tc>
                <a:tc>
                  <a:txBody>
                    <a:bodyPr/>
                    <a:lstStyle/>
                    <a:p>
                      <a:endParaRPr lang="en-GB" sz="1200" b="1" dirty="0"/>
                    </a:p>
                  </a:txBody>
                  <a:tcPr/>
                </a:tc>
                <a:tc>
                  <a:txBody>
                    <a:bodyPr/>
                    <a:lstStyle/>
                    <a:p>
                      <a:endParaRPr lang="en-GB" sz="1200" b="1"/>
                    </a:p>
                  </a:txBody>
                  <a:tcPr/>
                </a:tc>
                <a:tc>
                  <a:txBody>
                    <a:bodyPr/>
                    <a:lstStyle/>
                    <a:p>
                      <a:r>
                        <a:rPr lang="en-GB" sz="1200" b="1" dirty="0" smtClean="0"/>
                        <a:t>£41126</a:t>
                      </a:r>
                      <a:endParaRPr lang="en-GB" sz="1200" b="1" dirty="0"/>
                    </a:p>
                  </a:txBody>
                  <a:tcPr/>
                </a:tc>
                <a:extLst>
                  <a:ext uri="{0D108BD9-81ED-4DB2-BD59-A6C34878D82A}">
                    <a16:rowId xmlns:a16="http://schemas.microsoft.com/office/drawing/2014/main" val="768112452"/>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989621552"/>
              </p:ext>
            </p:extLst>
          </p:nvPr>
        </p:nvGraphicFramePr>
        <p:xfrm>
          <a:off x="2970464" y="3980224"/>
          <a:ext cx="5944936" cy="2637145"/>
        </p:xfrm>
        <a:graphic>
          <a:graphicData uri="http://schemas.openxmlformats.org/drawingml/2006/table">
            <a:tbl>
              <a:tblPr firstRow="1" bandRow="1">
                <a:tableStyleId>{5C22544A-7EE6-4342-B048-85BDC9FD1C3A}</a:tableStyleId>
              </a:tblPr>
              <a:tblGrid>
                <a:gridCol w="1752192">
                  <a:extLst>
                    <a:ext uri="{9D8B030D-6E8A-4147-A177-3AD203B41FA5}">
                      <a16:colId xmlns:a16="http://schemas.microsoft.com/office/drawing/2014/main" val="492491031"/>
                    </a:ext>
                  </a:extLst>
                </a:gridCol>
                <a:gridCol w="625783">
                  <a:extLst>
                    <a:ext uri="{9D8B030D-6E8A-4147-A177-3AD203B41FA5}">
                      <a16:colId xmlns:a16="http://schemas.microsoft.com/office/drawing/2014/main" val="2266242109"/>
                    </a:ext>
                  </a:extLst>
                </a:gridCol>
                <a:gridCol w="1188987">
                  <a:extLst>
                    <a:ext uri="{9D8B030D-6E8A-4147-A177-3AD203B41FA5}">
                      <a16:colId xmlns:a16="http://schemas.microsoft.com/office/drawing/2014/main" val="3735084327"/>
                    </a:ext>
                  </a:extLst>
                </a:gridCol>
                <a:gridCol w="1188987">
                  <a:extLst>
                    <a:ext uri="{9D8B030D-6E8A-4147-A177-3AD203B41FA5}">
                      <a16:colId xmlns:a16="http://schemas.microsoft.com/office/drawing/2014/main" val="2691801508"/>
                    </a:ext>
                  </a:extLst>
                </a:gridCol>
                <a:gridCol w="1188987">
                  <a:extLst>
                    <a:ext uri="{9D8B030D-6E8A-4147-A177-3AD203B41FA5}">
                      <a16:colId xmlns:a16="http://schemas.microsoft.com/office/drawing/2014/main" val="3469349521"/>
                    </a:ext>
                  </a:extLst>
                </a:gridCol>
              </a:tblGrid>
              <a:tr h="376735">
                <a:tc>
                  <a:txBody>
                    <a:bodyPr/>
                    <a:lstStyle/>
                    <a:p>
                      <a:endParaRPr lang="en-GB" dirty="0"/>
                    </a:p>
                  </a:txBody>
                  <a:tcPr/>
                </a:tc>
                <a:tc>
                  <a:txBody>
                    <a:bodyPr/>
                    <a:lstStyle/>
                    <a:p>
                      <a:endParaRPr lang="en-GB"/>
                    </a:p>
                  </a:txBody>
                  <a:tcPr/>
                </a:tc>
                <a:tc>
                  <a:txBody>
                    <a:bodyPr/>
                    <a:lstStyle/>
                    <a:p>
                      <a:r>
                        <a:rPr lang="en-GB" sz="1400" dirty="0" smtClean="0"/>
                        <a:t>Year 1</a:t>
                      </a:r>
                      <a:endParaRPr lang="en-GB" sz="1400" dirty="0"/>
                    </a:p>
                  </a:txBody>
                  <a:tcPr/>
                </a:tc>
                <a:tc>
                  <a:txBody>
                    <a:bodyPr/>
                    <a:lstStyle/>
                    <a:p>
                      <a:r>
                        <a:rPr lang="en-GB" sz="1400" dirty="0" smtClean="0"/>
                        <a:t>Year 2</a:t>
                      </a:r>
                      <a:endParaRPr lang="en-GB" sz="1400" dirty="0"/>
                    </a:p>
                  </a:txBody>
                  <a:tcPr/>
                </a:tc>
                <a:tc>
                  <a:txBody>
                    <a:bodyPr/>
                    <a:lstStyle/>
                    <a:p>
                      <a:r>
                        <a:rPr lang="en-GB" sz="1400" dirty="0" smtClean="0"/>
                        <a:t>Year 3</a:t>
                      </a:r>
                      <a:endParaRPr lang="en-GB" sz="1400" dirty="0"/>
                    </a:p>
                  </a:txBody>
                  <a:tcPr/>
                </a:tc>
                <a:extLst>
                  <a:ext uri="{0D108BD9-81ED-4DB2-BD59-A6C34878D82A}">
                    <a16:rowId xmlns:a16="http://schemas.microsoft.com/office/drawing/2014/main" val="1475862993"/>
                  </a:ext>
                </a:extLst>
              </a:tr>
              <a:tr h="470919">
                <a:tc>
                  <a:txBody>
                    <a:bodyPr/>
                    <a:lstStyle/>
                    <a:p>
                      <a:r>
                        <a:rPr lang="en-GB" sz="1200" b="1" dirty="0" smtClean="0"/>
                        <a:t>Overleaf Commons (List Price)</a:t>
                      </a:r>
                      <a:endParaRPr lang="en-GB" sz="1200" b="1" dirty="0"/>
                    </a:p>
                  </a:txBody>
                  <a:tcPr/>
                </a:tc>
                <a:tc>
                  <a:txBody>
                    <a:bodyPr/>
                    <a:lstStyle/>
                    <a:p>
                      <a:endParaRPr lang="en-GB" sz="1200" b="1" dirty="0"/>
                    </a:p>
                  </a:txBody>
                  <a:tcPr/>
                </a:tc>
                <a:tc>
                  <a:txBody>
                    <a:bodyPr/>
                    <a:lstStyle/>
                    <a:p>
                      <a:r>
                        <a:rPr lang="en-GB" sz="1200" b="1" dirty="0" smtClean="0"/>
                        <a:t>£12700</a:t>
                      </a:r>
                      <a:endParaRPr lang="en-GB" sz="1200" b="1" dirty="0"/>
                    </a:p>
                  </a:txBody>
                  <a:tcPr/>
                </a:tc>
                <a:tc>
                  <a:txBody>
                    <a:bodyPr/>
                    <a:lstStyle/>
                    <a:p>
                      <a:r>
                        <a:rPr lang="en-GB" sz="1200" b="1" dirty="0" smtClean="0"/>
                        <a:t>£12700</a:t>
                      </a:r>
                    </a:p>
                    <a:p>
                      <a:endParaRPr lang="en-GB" sz="1200" b="1" dirty="0"/>
                    </a:p>
                  </a:txBody>
                  <a:tcPr/>
                </a:tc>
                <a:tc>
                  <a:txBody>
                    <a:bodyPr/>
                    <a:lstStyle/>
                    <a:p>
                      <a:r>
                        <a:rPr lang="en-GB" sz="1200" b="1" dirty="0" smtClean="0"/>
                        <a:t>£12700</a:t>
                      </a:r>
                      <a:endParaRPr lang="en-GB" sz="1200" b="1" dirty="0"/>
                    </a:p>
                  </a:txBody>
                  <a:tcPr/>
                </a:tc>
                <a:extLst>
                  <a:ext uri="{0D108BD9-81ED-4DB2-BD59-A6C34878D82A}">
                    <a16:rowId xmlns:a16="http://schemas.microsoft.com/office/drawing/2014/main" val="3872366141"/>
                  </a:ext>
                </a:extLst>
              </a:tr>
              <a:tr h="470919">
                <a:tc>
                  <a:txBody>
                    <a:bodyPr/>
                    <a:lstStyle/>
                    <a:p>
                      <a:r>
                        <a:rPr lang="en-GB" sz="1200" b="1" dirty="0" smtClean="0">
                          <a:solidFill>
                            <a:srgbClr val="FF0000"/>
                          </a:solidFill>
                        </a:rPr>
                        <a:t>30 Day</a:t>
                      </a:r>
                      <a:r>
                        <a:rPr lang="en-GB" sz="1200" b="1" baseline="0" dirty="0" smtClean="0">
                          <a:solidFill>
                            <a:srgbClr val="FF0000"/>
                          </a:solidFill>
                        </a:rPr>
                        <a:t> Signing Discount</a:t>
                      </a:r>
                      <a:endParaRPr lang="en-GB" sz="1200" b="1" dirty="0">
                        <a:solidFill>
                          <a:srgbClr val="FF0000"/>
                        </a:solidFill>
                      </a:endParaRPr>
                    </a:p>
                  </a:txBody>
                  <a:tcPr/>
                </a:tc>
                <a:tc>
                  <a:txBody>
                    <a:bodyPr/>
                    <a:lstStyle/>
                    <a:p>
                      <a:r>
                        <a:rPr lang="en-GB" sz="1200" b="1" dirty="0" smtClean="0">
                          <a:solidFill>
                            <a:srgbClr val="FF0000"/>
                          </a:solidFill>
                        </a:rPr>
                        <a:t>-15%</a:t>
                      </a:r>
                      <a:endParaRPr lang="en-GB" sz="1200" b="1" dirty="0">
                        <a:solidFill>
                          <a:srgbClr val="FF0000"/>
                        </a:solidFill>
                      </a:endParaRPr>
                    </a:p>
                  </a:txBody>
                  <a:tcPr/>
                </a:tc>
                <a:tc>
                  <a:txBody>
                    <a:bodyPr/>
                    <a:lstStyle/>
                    <a:p>
                      <a:r>
                        <a:rPr lang="en-GB" sz="1200" b="1" dirty="0" smtClean="0">
                          <a:solidFill>
                            <a:srgbClr val="FF0000"/>
                          </a:solidFill>
                        </a:rPr>
                        <a:t>-£1905</a:t>
                      </a:r>
                      <a:endParaRPr lang="en-GB" sz="1200"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solidFill>
                            <a:srgbClr val="FF0000"/>
                          </a:solidFill>
                        </a:rPr>
                        <a:t>-£1905</a:t>
                      </a:r>
                      <a:endParaRPr lang="en-GB" sz="1200" b="1" dirty="0">
                        <a:solidFill>
                          <a:srgbClr val="FF0000"/>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solidFill>
                            <a:srgbClr val="FF0000"/>
                          </a:solidFill>
                        </a:rPr>
                        <a:t>-£1905</a:t>
                      </a:r>
                      <a:endParaRPr lang="en-GB" sz="1200" b="1" dirty="0">
                        <a:solidFill>
                          <a:srgbClr val="FF0000"/>
                        </a:solidFill>
                      </a:endParaRPr>
                    </a:p>
                  </a:txBody>
                  <a:tcPr/>
                </a:tc>
                <a:extLst>
                  <a:ext uri="{0D108BD9-81ED-4DB2-BD59-A6C34878D82A}">
                    <a16:rowId xmlns:a16="http://schemas.microsoft.com/office/drawing/2014/main" val="1933132912"/>
                  </a:ext>
                </a:extLst>
              </a:tr>
              <a:tr h="282551">
                <a:tc>
                  <a:txBody>
                    <a:bodyPr/>
                    <a:lstStyle/>
                    <a:p>
                      <a:r>
                        <a:rPr lang="en-GB" sz="1200" b="1" dirty="0" smtClean="0">
                          <a:solidFill>
                            <a:srgbClr val="FF0000"/>
                          </a:solidFill>
                        </a:rPr>
                        <a:t>3-yr Contract</a:t>
                      </a:r>
                      <a:r>
                        <a:rPr lang="en-GB" sz="1200" b="1" baseline="0" dirty="0" smtClean="0">
                          <a:solidFill>
                            <a:srgbClr val="FF0000"/>
                          </a:solidFill>
                        </a:rPr>
                        <a:t> Discount</a:t>
                      </a:r>
                      <a:endParaRPr lang="en-GB" sz="1200" b="1" dirty="0">
                        <a:solidFill>
                          <a:srgbClr val="FF0000"/>
                        </a:solidFill>
                      </a:endParaRPr>
                    </a:p>
                  </a:txBody>
                  <a:tcPr/>
                </a:tc>
                <a:tc>
                  <a:txBody>
                    <a:bodyPr/>
                    <a:lstStyle/>
                    <a:p>
                      <a:r>
                        <a:rPr lang="en-GB" sz="1200" b="1" dirty="0" smtClean="0">
                          <a:solidFill>
                            <a:srgbClr val="FF0000"/>
                          </a:solidFill>
                        </a:rPr>
                        <a:t>-10%</a:t>
                      </a:r>
                      <a:endParaRPr lang="en-GB" sz="1200" b="1" dirty="0">
                        <a:solidFill>
                          <a:srgbClr val="FF0000"/>
                        </a:solidFill>
                      </a:endParaRPr>
                    </a:p>
                  </a:txBody>
                  <a:tcPr/>
                </a:tc>
                <a:tc>
                  <a:txBody>
                    <a:bodyPr/>
                    <a:lstStyle/>
                    <a:p>
                      <a:r>
                        <a:rPr lang="en-GB" sz="1200" b="1" dirty="0" smtClean="0">
                          <a:solidFill>
                            <a:srgbClr val="FF0000"/>
                          </a:solidFill>
                        </a:rPr>
                        <a:t>-£1080</a:t>
                      </a:r>
                      <a:endParaRPr lang="en-GB" sz="1200" b="1" dirty="0">
                        <a:solidFill>
                          <a:srgbClr val="FF0000"/>
                        </a:solidFill>
                      </a:endParaRPr>
                    </a:p>
                  </a:txBody>
                  <a:tcPr/>
                </a:tc>
                <a:tc>
                  <a:txBody>
                    <a:bodyPr/>
                    <a:lstStyle/>
                    <a:p>
                      <a:r>
                        <a:rPr lang="en-GB" sz="1200" b="1" dirty="0" smtClean="0"/>
                        <a:t>-£1080</a:t>
                      </a:r>
                      <a:endParaRPr lang="en-GB" sz="1200" b="1" dirty="0"/>
                    </a:p>
                  </a:txBody>
                  <a:tcPr/>
                </a:tc>
                <a:tc>
                  <a:txBody>
                    <a:bodyPr/>
                    <a:lstStyle/>
                    <a:p>
                      <a:r>
                        <a:rPr lang="en-GB" sz="1200" b="1" dirty="0" smtClean="0"/>
                        <a:t>-£1080</a:t>
                      </a:r>
                      <a:endParaRPr lang="en-GB" sz="1200" b="1" dirty="0"/>
                    </a:p>
                  </a:txBody>
                  <a:tcPr/>
                </a:tc>
                <a:extLst>
                  <a:ext uri="{0D108BD9-81ED-4DB2-BD59-A6C34878D82A}">
                    <a16:rowId xmlns:a16="http://schemas.microsoft.com/office/drawing/2014/main" val="2873963139"/>
                  </a:ext>
                </a:extLst>
              </a:tr>
              <a:tr h="470919">
                <a:tc>
                  <a:txBody>
                    <a:bodyPr/>
                    <a:lstStyle/>
                    <a:p>
                      <a:r>
                        <a:rPr lang="en-GB" sz="1200" b="1" dirty="0" smtClean="0">
                          <a:solidFill>
                            <a:srgbClr val="FF0000"/>
                          </a:solidFill>
                        </a:rPr>
                        <a:t>Year 1 Roll-out Discount</a:t>
                      </a:r>
                      <a:endParaRPr lang="en-GB" sz="1200" b="1" dirty="0">
                        <a:solidFill>
                          <a:srgbClr val="FF0000"/>
                        </a:solidFill>
                      </a:endParaRPr>
                    </a:p>
                  </a:txBody>
                  <a:tcPr/>
                </a:tc>
                <a:tc>
                  <a:txBody>
                    <a:bodyPr/>
                    <a:lstStyle/>
                    <a:p>
                      <a:r>
                        <a:rPr lang="en-GB" sz="1200" b="1" dirty="0" smtClean="0">
                          <a:solidFill>
                            <a:srgbClr val="FF0000"/>
                          </a:solidFill>
                        </a:rPr>
                        <a:t>-20%</a:t>
                      </a:r>
                      <a:endParaRPr lang="en-GB" sz="1200" b="1" dirty="0">
                        <a:solidFill>
                          <a:srgbClr val="FF0000"/>
                        </a:solidFill>
                      </a:endParaRPr>
                    </a:p>
                  </a:txBody>
                  <a:tcPr/>
                </a:tc>
                <a:tc>
                  <a:txBody>
                    <a:bodyPr/>
                    <a:lstStyle/>
                    <a:p>
                      <a:r>
                        <a:rPr lang="en-GB" sz="1200" b="1" dirty="0" smtClean="0">
                          <a:solidFill>
                            <a:srgbClr val="FF0000"/>
                          </a:solidFill>
                        </a:rPr>
                        <a:t>-£1943</a:t>
                      </a:r>
                      <a:endParaRPr lang="en-GB" sz="1200" b="1" dirty="0">
                        <a:solidFill>
                          <a:srgbClr val="FF0000"/>
                        </a:solidFill>
                      </a:endParaRPr>
                    </a:p>
                  </a:txBody>
                  <a:tcPr/>
                </a:tc>
                <a:tc>
                  <a:txBody>
                    <a:bodyPr/>
                    <a:lstStyle/>
                    <a:p>
                      <a:r>
                        <a:rPr lang="en-GB" sz="1200" b="1" dirty="0" smtClean="0"/>
                        <a:t>N/A</a:t>
                      </a:r>
                      <a:endParaRPr lang="en-GB" sz="1200" b="1" dirty="0"/>
                    </a:p>
                  </a:txBody>
                  <a:tcPr/>
                </a:tc>
                <a:tc>
                  <a:txBody>
                    <a:bodyPr/>
                    <a:lstStyle/>
                    <a:p>
                      <a:r>
                        <a:rPr lang="en-GB" sz="1200" b="1" dirty="0" smtClean="0"/>
                        <a:t>N/A</a:t>
                      </a:r>
                      <a:endParaRPr lang="en-GB" sz="1200" b="1" dirty="0"/>
                    </a:p>
                  </a:txBody>
                  <a:tcPr/>
                </a:tc>
                <a:extLst>
                  <a:ext uri="{0D108BD9-81ED-4DB2-BD59-A6C34878D82A}">
                    <a16:rowId xmlns:a16="http://schemas.microsoft.com/office/drawing/2014/main" val="1445702701"/>
                  </a:ext>
                </a:extLst>
              </a:tr>
              <a:tr h="282551">
                <a:tc>
                  <a:txBody>
                    <a:bodyPr/>
                    <a:lstStyle/>
                    <a:p>
                      <a:r>
                        <a:rPr lang="en-GB" sz="1200" b="1" dirty="0" smtClean="0"/>
                        <a:t>Total</a:t>
                      </a:r>
                      <a:endParaRPr lang="en-GB" sz="1200" b="1" dirty="0"/>
                    </a:p>
                  </a:txBody>
                  <a:tcPr/>
                </a:tc>
                <a:tc>
                  <a:txBody>
                    <a:bodyPr/>
                    <a:lstStyle/>
                    <a:p>
                      <a:endParaRPr lang="en-GB" sz="1200" b="1"/>
                    </a:p>
                  </a:txBody>
                  <a:tcPr/>
                </a:tc>
                <a:tc>
                  <a:txBody>
                    <a:bodyPr/>
                    <a:lstStyle/>
                    <a:p>
                      <a:r>
                        <a:rPr lang="en-GB" sz="1200" b="1" dirty="0" smtClean="0"/>
                        <a:t>£7772</a:t>
                      </a:r>
                      <a:endParaRPr lang="en-GB" sz="1200" b="1" dirty="0"/>
                    </a:p>
                  </a:txBody>
                  <a:tcPr/>
                </a:tc>
                <a:tc>
                  <a:txBody>
                    <a:bodyPr/>
                    <a:lstStyle/>
                    <a:p>
                      <a:r>
                        <a:rPr lang="en-GB" sz="1200" b="1" dirty="0" smtClean="0"/>
                        <a:t>£9716</a:t>
                      </a:r>
                      <a:endParaRPr lang="en-GB" sz="1200" b="1"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smtClean="0"/>
                        <a:t>£9716</a:t>
                      </a:r>
                    </a:p>
                  </a:txBody>
                  <a:tcPr/>
                </a:tc>
                <a:extLst>
                  <a:ext uri="{0D108BD9-81ED-4DB2-BD59-A6C34878D82A}">
                    <a16:rowId xmlns:a16="http://schemas.microsoft.com/office/drawing/2014/main" val="3770054815"/>
                  </a:ext>
                </a:extLst>
              </a:tr>
              <a:tr h="282551">
                <a:tc>
                  <a:txBody>
                    <a:bodyPr/>
                    <a:lstStyle/>
                    <a:p>
                      <a:r>
                        <a:rPr lang="en-GB" sz="1200" b="1" dirty="0" smtClean="0"/>
                        <a:t>3-yr</a:t>
                      </a:r>
                      <a:r>
                        <a:rPr lang="en-GB" sz="1200" b="1" baseline="0" dirty="0" smtClean="0"/>
                        <a:t> Total </a:t>
                      </a:r>
                      <a:endParaRPr lang="en-GB" sz="1200" b="1" dirty="0"/>
                    </a:p>
                  </a:txBody>
                  <a:tcPr/>
                </a:tc>
                <a:tc>
                  <a:txBody>
                    <a:bodyPr/>
                    <a:lstStyle/>
                    <a:p>
                      <a:endParaRPr lang="en-GB" sz="1200" b="1"/>
                    </a:p>
                  </a:txBody>
                  <a:tcPr/>
                </a:tc>
                <a:tc>
                  <a:txBody>
                    <a:bodyPr/>
                    <a:lstStyle/>
                    <a:p>
                      <a:endParaRPr lang="en-GB" sz="1200" b="1" dirty="0"/>
                    </a:p>
                  </a:txBody>
                  <a:tcPr/>
                </a:tc>
                <a:tc>
                  <a:txBody>
                    <a:bodyPr/>
                    <a:lstStyle/>
                    <a:p>
                      <a:endParaRPr lang="en-GB" sz="1200" b="1"/>
                    </a:p>
                  </a:txBody>
                  <a:tcPr/>
                </a:tc>
                <a:tc>
                  <a:txBody>
                    <a:bodyPr/>
                    <a:lstStyle/>
                    <a:p>
                      <a:r>
                        <a:rPr lang="en-GB" sz="1200" b="1" dirty="0" smtClean="0"/>
                        <a:t>£27203</a:t>
                      </a:r>
                      <a:endParaRPr lang="en-GB" sz="1200" b="1" dirty="0"/>
                    </a:p>
                  </a:txBody>
                  <a:tcPr/>
                </a:tc>
                <a:extLst>
                  <a:ext uri="{0D108BD9-81ED-4DB2-BD59-A6C34878D82A}">
                    <a16:rowId xmlns:a16="http://schemas.microsoft.com/office/drawing/2014/main" val="768112452"/>
                  </a:ext>
                </a:extLst>
              </a:tr>
            </a:tbl>
          </a:graphicData>
        </a:graphic>
      </p:graphicFrame>
      <p:sp>
        <p:nvSpPr>
          <p:cNvPr id="7" name="Rectangle 6"/>
          <p:cNvSpPr/>
          <p:nvPr/>
        </p:nvSpPr>
        <p:spPr>
          <a:xfrm>
            <a:off x="224691" y="799889"/>
            <a:ext cx="2509020" cy="1077218"/>
          </a:xfrm>
          <a:prstGeom prst="rect">
            <a:avLst/>
          </a:prstGeom>
        </p:spPr>
        <p:txBody>
          <a:bodyPr wrap="none">
            <a:spAutoFit/>
          </a:bodyPr>
          <a:lstStyle/>
          <a:p>
            <a:r>
              <a:rPr lang="en-US" b="1" u="sng" dirty="0" smtClean="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rPr>
              <a:t>Costs</a:t>
            </a:r>
          </a:p>
          <a:p>
            <a:endParaRPr lang="en-US" b="1" u="sng" dirty="0">
              <a:solidFill>
                <a:schemeClr val="accent2">
                  <a:lumMod val="75000"/>
                </a:schemeClr>
              </a:solidFill>
              <a:latin typeface="Arial" panose="020B0604020202020204" pitchFamily="34" charset="0"/>
              <a:ea typeface="Calibri" panose="020F0502020204030204" pitchFamily="34" charset="0"/>
              <a:cs typeface="Arial" panose="020B0604020202020204" pitchFamily="34" charset="0"/>
            </a:endParaRPr>
          </a:p>
          <a:p>
            <a:r>
              <a:rPr lang="en-US" sz="1400" b="1" dirty="0" smtClean="0">
                <a:latin typeface="Arial" panose="020B0604020202020204" pitchFamily="34" charset="0"/>
                <a:ea typeface="Calibri" panose="020F0502020204030204" pitchFamily="34" charset="0"/>
                <a:cs typeface="Arial" panose="020B0604020202020204" pitchFamily="34" charset="0"/>
              </a:rPr>
              <a:t>Option 1 – University-Wide.</a:t>
            </a:r>
            <a:br>
              <a:rPr lang="en-US" sz="1400" b="1" dirty="0" smtClean="0">
                <a:latin typeface="Arial" panose="020B0604020202020204" pitchFamily="34" charset="0"/>
                <a:ea typeface="Calibri" panose="020F0502020204030204" pitchFamily="34" charset="0"/>
                <a:cs typeface="Arial" panose="020B0604020202020204" pitchFamily="34" charset="0"/>
              </a:rPr>
            </a:br>
            <a:r>
              <a:rPr lang="en-US" sz="1400" b="1" dirty="0" smtClean="0">
                <a:latin typeface="Arial" panose="020B0604020202020204" pitchFamily="34" charset="0"/>
                <a:ea typeface="Calibri" panose="020F0502020204030204" pitchFamily="34" charset="0"/>
                <a:cs typeface="Arial" panose="020B0604020202020204" pitchFamily="34" charset="0"/>
              </a:rPr>
              <a:t>All students, faculty &amp; staff</a:t>
            </a:r>
            <a:endParaRPr lang="en-US" sz="1400" b="1" dirty="0">
              <a:latin typeface="Arial" panose="020B0604020202020204" pitchFamily="34" charset="0"/>
              <a:ea typeface="Calibri" panose="020F0502020204030204" pitchFamily="34" charset="0"/>
              <a:cs typeface="Arial" panose="020B0604020202020204" pitchFamily="34" charset="0"/>
            </a:endParaRPr>
          </a:p>
        </p:txBody>
      </p:sp>
      <p:sp>
        <p:nvSpPr>
          <p:cNvPr id="8" name="Rectangle 7"/>
          <p:cNvSpPr/>
          <p:nvPr/>
        </p:nvSpPr>
        <p:spPr>
          <a:xfrm>
            <a:off x="224691" y="4296962"/>
            <a:ext cx="2733711" cy="523220"/>
          </a:xfrm>
          <a:prstGeom prst="rect">
            <a:avLst/>
          </a:prstGeom>
        </p:spPr>
        <p:txBody>
          <a:bodyPr wrap="square">
            <a:spAutoFit/>
          </a:bodyPr>
          <a:lstStyle/>
          <a:p>
            <a:r>
              <a:rPr lang="en-US" sz="1400" b="1" dirty="0">
                <a:latin typeface="Arial" panose="020B0604020202020204" pitchFamily="34" charset="0"/>
                <a:ea typeface="Calibri" panose="020F0502020204030204" pitchFamily="34" charset="0"/>
                <a:cs typeface="Arial" panose="020B0604020202020204" pitchFamily="34" charset="0"/>
              </a:rPr>
              <a:t>Option </a:t>
            </a:r>
            <a:r>
              <a:rPr lang="en-US" sz="1400" b="1" dirty="0" smtClean="0">
                <a:latin typeface="Arial" panose="020B0604020202020204" pitchFamily="34" charset="0"/>
                <a:ea typeface="Calibri" panose="020F0502020204030204" pitchFamily="34" charset="0"/>
                <a:cs typeface="Arial" panose="020B0604020202020204" pitchFamily="34" charset="0"/>
              </a:rPr>
              <a:t>2 </a:t>
            </a:r>
            <a:r>
              <a:rPr lang="en-US" sz="1400" b="1" dirty="0">
                <a:latin typeface="Arial" panose="020B0604020202020204" pitchFamily="34" charset="0"/>
                <a:ea typeface="Calibri" panose="020F0502020204030204" pitchFamily="34" charset="0"/>
                <a:cs typeface="Arial" panose="020B0604020202020204" pitchFamily="34" charset="0"/>
              </a:rPr>
              <a:t>– </a:t>
            </a:r>
            <a:r>
              <a:rPr lang="en-US" sz="1400" b="1" dirty="0" smtClean="0">
                <a:latin typeface="Arial" panose="020B0604020202020204" pitchFamily="34" charset="0"/>
                <a:ea typeface="Calibri" panose="020F0502020204030204" pitchFamily="34" charset="0"/>
                <a:cs typeface="Arial" panose="020B0604020202020204" pitchFamily="34" charset="0"/>
              </a:rPr>
              <a:t>College-Wide</a:t>
            </a:r>
            <a:r>
              <a:rPr lang="en-US" sz="1400" b="1" dirty="0">
                <a:latin typeface="Arial" panose="020B0604020202020204" pitchFamily="34" charset="0"/>
                <a:ea typeface="Calibri" panose="020F0502020204030204" pitchFamily="34" charset="0"/>
                <a:cs typeface="Arial" panose="020B0604020202020204" pitchFamily="34" charset="0"/>
              </a:rPr>
              <a:t>.</a:t>
            </a:r>
            <a:br>
              <a:rPr lang="en-US" sz="1400" b="1" dirty="0">
                <a:latin typeface="Arial" panose="020B0604020202020204" pitchFamily="34" charset="0"/>
                <a:ea typeface="Calibri" panose="020F0502020204030204" pitchFamily="34" charset="0"/>
                <a:cs typeface="Arial" panose="020B0604020202020204" pitchFamily="34" charset="0"/>
              </a:rPr>
            </a:br>
            <a:r>
              <a:rPr lang="en-US" sz="1400" b="1" dirty="0" smtClean="0">
                <a:latin typeface="Arial" panose="020B0604020202020204" pitchFamily="34" charset="0"/>
                <a:ea typeface="Calibri" panose="020F0502020204030204" pitchFamily="34" charset="0"/>
                <a:cs typeface="Arial" panose="020B0604020202020204" pitchFamily="34" charset="0"/>
              </a:rPr>
              <a:t>CSE students</a:t>
            </a:r>
            <a:r>
              <a:rPr lang="en-US" sz="1400" b="1" dirty="0">
                <a:latin typeface="Arial" panose="020B0604020202020204" pitchFamily="34" charset="0"/>
                <a:ea typeface="Calibri" panose="020F0502020204030204" pitchFamily="34" charset="0"/>
                <a:cs typeface="Arial" panose="020B0604020202020204" pitchFamily="34" charset="0"/>
              </a:rPr>
              <a:t>, faculty &amp; staff</a:t>
            </a:r>
          </a:p>
        </p:txBody>
      </p:sp>
      <p:sp>
        <p:nvSpPr>
          <p:cNvPr id="9" name="Title 1"/>
          <p:cNvSpPr>
            <a:spLocks noGrp="1"/>
          </p:cNvSpPr>
          <p:nvPr>
            <p:ph type="title"/>
          </p:nvPr>
        </p:nvSpPr>
        <p:spPr>
          <a:xfrm>
            <a:off x="0" y="-156410"/>
            <a:ext cx="10515600" cy="1191076"/>
          </a:xfrm>
        </p:spPr>
        <p:txBody>
          <a:bodyPr/>
          <a:lstStyle/>
          <a:p>
            <a:r>
              <a:rPr lang="en-GB" spc="-50" dirty="0">
                <a:solidFill>
                  <a:prstClr val="black">
                    <a:lumMod val="75000"/>
                    <a:lumOff val="25000"/>
                  </a:prstClr>
                </a:solidFill>
              </a:rPr>
              <a:t>Overleaf Business Case</a:t>
            </a: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1255997162"/>
              </p:ext>
            </p:extLst>
          </p:nvPr>
        </p:nvGraphicFramePr>
        <p:xfrm>
          <a:off x="8958044" y="799889"/>
          <a:ext cx="3115112" cy="1371600"/>
        </p:xfrm>
        <a:graphic>
          <a:graphicData uri="http://schemas.openxmlformats.org/drawingml/2006/table">
            <a:tbl>
              <a:tblPr firstRow="1" bandRow="1">
                <a:tableStyleId>{5C22544A-7EE6-4342-B048-85BDC9FD1C3A}</a:tableStyleId>
              </a:tblPr>
              <a:tblGrid>
                <a:gridCol w="1557556">
                  <a:extLst>
                    <a:ext uri="{9D8B030D-6E8A-4147-A177-3AD203B41FA5}">
                      <a16:colId xmlns:a16="http://schemas.microsoft.com/office/drawing/2014/main" val="3947788446"/>
                    </a:ext>
                  </a:extLst>
                </a:gridCol>
                <a:gridCol w="1557556">
                  <a:extLst>
                    <a:ext uri="{9D8B030D-6E8A-4147-A177-3AD203B41FA5}">
                      <a16:colId xmlns:a16="http://schemas.microsoft.com/office/drawing/2014/main" val="4130584188"/>
                    </a:ext>
                  </a:extLst>
                </a:gridCol>
              </a:tblGrid>
              <a:tr h="156502">
                <a:tc>
                  <a:txBody>
                    <a:bodyPr/>
                    <a:lstStyle/>
                    <a:p>
                      <a:r>
                        <a:rPr lang="en-GB" dirty="0" smtClean="0"/>
                        <a:t>No of Users</a:t>
                      </a:r>
                      <a:endParaRPr lang="en-GB" dirty="0"/>
                    </a:p>
                  </a:txBody>
                  <a:tcPr/>
                </a:tc>
                <a:tc>
                  <a:txBody>
                    <a:bodyPr/>
                    <a:lstStyle/>
                    <a:p>
                      <a:r>
                        <a:rPr lang="en-GB" dirty="0" smtClean="0"/>
                        <a:t>Cost per user per Year</a:t>
                      </a:r>
                      <a:endParaRPr lang="en-GB" dirty="0"/>
                    </a:p>
                  </a:txBody>
                  <a:tcPr/>
                </a:tc>
                <a:extLst>
                  <a:ext uri="{0D108BD9-81ED-4DB2-BD59-A6C34878D82A}">
                    <a16:rowId xmlns:a16="http://schemas.microsoft.com/office/drawing/2014/main" val="2596546590"/>
                  </a:ext>
                </a:extLst>
              </a:tr>
              <a:tr h="156502">
                <a:tc>
                  <a:txBody>
                    <a:bodyPr/>
                    <a:lstStyle/>
                    <a:p>
                      <a:r>
                        <a:rPr lang="en-GB" dirty="0" smtClean="0"/>
                        <a:t>1260 </a:t>
                      </a:r>
                      <a:r>
                        <a:rPr lang="en-GB" dirty="0" err="1" smtClean="0"/>
                        <a:t>Yr</a:t>
                      </a:r>
                      <a:r>
                        <a:rPr lang="en-GB" dirty="0" smtClean="0"/>
                        <a:t> 1</a:t>
                      </a:r>
                      <a:endParaRPr lang="en-GB" dirty="0"/>
                    </a:p>
                  </a:txBody>
                  <a:tcPr/>
                </a:tc>
                <a:tc>
                  <a:txBody>
                    <a:bodyPr/>
                    <a:lstStyle/>
                    <a:p>
                      <a:r>
                        <a:rPr lang="en-GB" dirty="0" smtClean="0"/>
                        <a:t>£9.35</a:t>
                      </a:r>
                      <a:endParaRPr lang="en-GB" dirty="0"/>
                    </a:p>
                  </a:txBody>
                  <a:tcPr/>
                </a:tc>
                <a:extLst>
                  <a:ext uri="{0D108BD9-81ED-4DB2-BD59-A6C34878D82A}">
                    <a16:rowId xmlns:a16="http://schemas.microsoft.com/office/drawing/2014/main" val="3913982277"/>
                  </a:ext>
                </a:extLst>
              </a:tr>
              <a:tr h="156502">
                <a:tc>
                  <a:txBody>
                    <a:bodyPr/>
                    <a:lstStyle/>
                    <a:p>
                      <a:r>
                        <a:rPr lang="en-GB" dirty="0" smtClean="0"/>
                        <a:t>1260 </a:t>
                      </a:r>
                      <a:r>
                        <a:rPr lang="en-GB" dirty="0" err="1" smtClean="0"/>
                        <a:t>Yr</a:t>
                      </a:r>
                      <a:r>
                        <a:rPr lang="en-GB" dirty="0" smtClean="0"/>
                        <a:t> 2 + 3</a:t>
                      </a:r>
                      <a:endParaRPr lang="en-GB" dirty="0"/>
                    </a:p>
                  </a:txBody>
                  <a:tcPr/>
                </a:tc>
                <a:tc>
                  <a:txBody>
                    <a:bodyPr/>
                    <a:lstStyle/>
                    <a:p>
                      <a:r>
                        <a:rPr lang="en-GB" dirty="0" smtClean="0"/>
                        <a:t>£11.71</a:t>
                      </a:r>
                      <a:endParaRPr lang="en-GB" dirty="0"/>
                    </a:p>
                  </a:txBody>
                  <a:tcPr/>
                </a:tc>
                <a:extLst>
                  <a:ext uri="{0D108BD9-81ED-4DB2-BD59-A6C34878D82A}">
                    <a16:rowId xmlns:a16="http://schemas.microsoft.com/office/drawing/2014/main" val="570289173"/>
                  </a:ext>
                </a:extLst>
              </a:tr>
            </a:tbl>
          </a:graphicData>
        </a:graphic>
      </p:graphicFrame>
    </p:spTree>
    <p:extLst>
      <p:ext uri="{BB962C8B-B14F-4D97-AF65-F5344CB8AC3E}">
        <p14:creationId xmlns:p14="http://schemas.microsoft.com/office/powerpoint/2010/main" val="25329507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489284" y="264862"/>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smtClean="0">
                <a:solidFill>
                  <a:schemeClr val="accent2">
                    <a:lumMod val="75000"/>
                  </a:schemeClr>
                </a:solidFill>
                <a:latin typeface="Arial" panose="020B0604020202020204" pitchFamily="34" charset="0"/>
                <a:cs typeface="Arial" panose="020B0604020202020204" pitchFamily="34" charset="0"/>
              </a:rPr>
              <a:t>Recommendation</a:t>
            </a:r>
            <a:endParaRPr lang="en-GB" sz="2000" dirty="0"/>
          </a:p>
        </p:txBody>
      </p:sp>
      <p:sp>
        <p:nvSpPr>
          <p:cNvPr id="5" name="TextBox 4"/>
          <p:cNvSpPr txBox="1"/>
          <p:nvPr/>
        </p:nvSpPr>
        <p:spPr>
          <a:xfrm>
            <a:off x="489284" y="1720516"/>
            <a:ext cx="7573868" cy="369332"/>
          </a:xfrm>
          <a:prstGeom prst="rect">
            <a:avLst/>
          </a:prstGeom>
          <a:noFill/>
        </p:spPr>
        <p:txBody>
          <a:bodyPr wrap="none" rtlCol="0">
            <a:spAutoFit/>
          </a:bodyPr>
          <a:lstStyle/>
          <a:p>
            <a:r>
              <a:rPr lang="en-GB" dirty="0" smtClean="0"/>
              <a:t>To purchase a site wide three </a:t>
            </a:r>
            <a:r>
              <a:rPr lang="en-GB" dirty="0" smtClean="0"/>
              <a:t>year licence agreement funded by the University.</a:t>
            </a:r>
            <a:endParaRPr lang="en-GB" dirty="0"/>
          </a:p>
        </p:txBody>
      </p:sp>
    </p:spTree>
    <p:extLst>
      <p:ext uri="{BB962C8B-B14F-4D97-AF65-F5344CB8AC3E}">
        <p14:creationId xmlns:p14="http://schemas.microsoft.com/office/powerpoint/2010/main" val="10397639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400" spc="-50" dirty="0" smtClean="0">
                <a:solidFill>
                  <a:prstClr val="black">
                    <a:lumMod val="75000"/>
                    <a:lumOff val="25000"/>
                  </a:prstClr>
                </a:solidFill>
              </a:rPr>
              <a:t>Appendix I</a:t>
            </a:r>
            <a:endParaRPr lang="en-GB" dirty="0"/>
          </a:p>
        </p:txBody>
      </p:sp>
      <p:sp>
        <p:nvSpPr>
          <p:cNvPr id="3" name="Content Placeholder 2"/>
          <p:cNvSpPr>
            <a:spLocks noGrp="1"/>
          </p:cNvSpPr>
          <p:nvPr>
            <p:ph idx="1"/>
          </p:nvPr>
        </p:nvSpPr>
        <p:spPr>
          <a:xfrm>
            <a:off x="3807995" y="3209256"/>
            <a:ext cx="4936958" cy="1651501"/>
          </a:xfrm>
        </p:spPr>
        <p:txBody>
          <a:bodyPr/>
          <a:lstStyle/>
          <a:p>
            <a:pPr marL="0" indent="0">
              <a:buNone/>
            </a:pPr>
            <a:r>
              <a:rPr lang="en-GB" u="sng" dirty="0" smtClean="0">
                <a:solidFill>
                  <a:schemeClr val="accent2">
                    <a:lumMod val="75000"/>
                  </a:schemeClr>
                </a:solidFill>
                <a:latin typeface="Arial" panose="020B0604020202020204" pitchFamily="34" charset="0"/>
                <a:cs typeface="Arial" panose="020B0604020202020204" pitchFamily="34" charset="0"/>
              </a:rPr>
              <a:t>Drivers For Change</a:t>
            </a:r>
            <a:endParaRPr lang="en-GB" u="sng" dirty="0">
              <a:solidFill>
                <a:schemeClr val="accent2">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04761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pc="-50" dirty="0" smtClean="0">
                <a:solidFill>
                  <a:prstClr val="black">
                    <a:lumMod val="75000"/>
                    <a:lumOff val="25000"/>
                  </a:prstClr>
                </a:solidFill>
              </a:rPr>
              <a:t>Overleaf Business Case</a:t>
            </a:r>
            <a:br>
              <a:rPr lang="en-GB" spc="-50" dirty="0" smtClean="0">
                <a:solidFill>
                  <a:prstClr val="black">
                    <a:lumMod val="75000"/>
                    <a:lumOff val="25000"/>
                  </a:prstClr>
                </a:solidFill>
              </a:rPr>
            </a:br>
            <a:r>
              <a:rPr lang="en-GB" sz="2000" dirty="0" smtClean="0">
                <a:solidFill>
                  <a:schemeClr val="accent2">
                    <a:lumMod val="75000"/>
                  </a:schemeClr>
                </a:solidFill>
                <a:latin typeface="Arial" panose="020B0604020202020204" pitchFamily="34" charset="0"/>
                <a:cs typeface="Arial" panose="020B0604020202020204" pitchFamily="34" charset="0"/>
              </a:rPr>
              <a:t>Driver for Change– Strategic Fit</a:t>
            </a:r>
            <a:endParaRPr lang="en-GB" sz="2000" dirty="0">
              <a:solidFill>
                <a:schemeClr val="accent2">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fontScale="92500" lnSpcReduction="10000"/>
          </a:bodyPr>
          <a:lstStyle/>
          <a:p>
            <a:r>
              <a:rPr lang="en-GB" dirty="0" smtClean="0"/>
              <a:t>This project aligns with the overall University of Edinburgh Mission Statement:</a:t>
            </a:r>
          </a:p>
          <a:p>
            <a:pPr algn="ctr"/>
            <a:r>
              <a:rPr lang="en-GB" i="1" dirty="0" smtClean="0">
                <a:solidFill>
                  <a:schemeClr val="tx1">
                    <a:lumMod val="50000"/>
                    <a:lumOff val="50000"/>
                  </a:schemeClr>
                </a:solidFill>
              </a:rPr>
              <a:t>“We deliver impact for society. We discover, develop and share knowledge.”</a:t>
            </a:r>
          </a:p>
          <a:p>
            <a:r>
              <a:rPr lang="en-GB" dirty="0" smtClean="0"/>
              <a:t>Contributes to the aims of:</a:t>
            </a:r>
          </a:p>
          <a:p>
            <a:pPr algn="ctr"/>
            <a:r>
              <a:rPr lang="en-GB" i="1" dirty="0" smtClean="0">
                <a:solidFill>
                  <a:schemeClr val="tx1">
                    <a:lumMod val="50000"/>
                    <a:lumOff val="50000"/>
                  </a:schemeClr>
                </a:solidFill>
              </a:rPr>
              <a:t>“provide the highest-quality research-led teaching and learning”</a:t>
            </a:r>
          </a:p>
          <a:p>
            <a:r>
              <a:rPr lang="en-GB" dirty="0" smtClean="0"/>
              <a:t>And meets the following ‘Leadership in Research’ objectives:</a:t>
            </a:r>
          </a:p>
          <a:p>
            <a:pPr algn="ctr"/>
            <a:r>
              <a:rPr lang="en-GB" i="1" dirty="0" smtClean="0">
                <a:solidFill>
                  <a:schemeClr val="tx1">
                    <a:lumMod val="50000"/>
                    <a:lumOff val="50000"/>
                  </a:schemeClr>
                </a:solidFill>
              </a:rPr>
              <a:t>“progressively increase collaborative academic research and innovation outputs  of the highest  quality and value”</a:t>
            </a:r>
          </a:p>
          <a:p>
            <a:pPr algn="ctr"/>
            <a:r>
              <a:rPr lang="en-GB" i="1" dirty="0" smtClean="0">
                <a:solidFill>
                  <a:schemeClr val="tx1">
                    <a:lumMod val="50000"/>
                    <a:lumOff val="50000"/>
                  </a:schemeClr>
                </a:solidFill>
              </a:rPr>
              <a:t>“invest in digital services  that are key to discovery, development and sharing”</a:t>
            </a:r>
          </a:p>
          <a:p>
            <a:pPr marL="0" indent="0">
              <a:buNone/>
            </a:pPr>
            <a:endParaRPr lang="en-GB" dirty="0"/>
          </a:p>
        </p:txBody>
      </p:sp>
    </p:spTree>
    <p:extLst>
      <p:ext uri="{BB962C8B-B14F-4D97-AF65-F5344CB8AC3E}">
        <p14:creationId xmlns:p14="http://schemas.microsoft.com/office/powerpoint/2010/main" val="32731104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otalTime>148</TotalTime>
  <Words>1167</Words>
  <Application>Microsoft Office PowerPoint</Application>
  <PresentationFormat>Widescreen</PresentationFormat>
  <Paragraphs>160</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Helvetica</vt:lpstr>
      <vt:lpstr>Lato-Italic</vt:lpstr>
      <vt:lpstr>Lato-Regular</vt:lpstr>
      <vt:lpstr>Office Theme</vt:lpstr>
      <vt:lpstr>Overleaf</vt:lpstr>
      <vt:lpstr>Overleaf Business Case</vt:lpstr>
      <vt:lpstr>Overleaf Business Case</vt:lpstr>
      <vt:lpstr>Overleaf Business Case</vt:lpstr>
      <vt:lpstr>Overleaf Business Case</vt:lpstr>
      <vt:lpstr>Overleaf Business Case</vt:lpstr>
      <vt:lpstr>PowerPoint Presentation</vt:lpstr>
      <vt:lpstr>Overleaf Business Case Appendix I</vt:lpstr>
      <vt:lpstr>Overleaf Business Case Driver for Change– Strategic Fit</vt:lpstr>
      <vt:lpstr>Overleaf Business Case Driver for Change– Technology</vt:lpstr>
      <vt:lpstr>Overleaf Business Case Driver for Change– Operational</vt:lpstr>
      <vt:lpstr>Overleaf Business Case Driver for Change– Quality</vt:lpstr>
      <vt:lpstr>Overleaf Business Case Driver for Change– Competition</vt:lpstr>
      <vt:lpstr>Overleaf Business Case Appendix II</vt:lpstr>
      <vt:lpstr>Overleaf Business Case Pilot Metrics</vt:lpstr>
      <vt:lpstr>Overleaf Business Case Schools Analysis</vt:lpstr>
    </vt:vector>
  </TitlesOfParts>
  <Company>University of Edinburgh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Overleaf</dc:title>
  <dc:creator>CROPLEY Geoff</dc:creator>
  <cp:lastModifiedBy>CROPLEY Geoff</cp:lastModifiedBy>
  <cp:revision>34</cp:revision>
  <dcterms:created xsi:type="dcterms:W3CDTF">2018-11-09T15:16:35Z</dcterms:created>
  <dcterms:modified xsi:type="dcterms:W3CDTF">2019-01-23T11:19:38Z</dcterms:modified>
</cp:coreProperties>
</file>